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9"/>
  </p:notesMasterIdLst>
  <p:sldIdLst>
    <p:sldId id="256" r:id="rId2"/>
    <p:sldId id="293" r:id="rId3"/>
    <p:sldId id="283" r:id="rId4"/>
    <p:sldId id="258" r:id="rId5"/>
    <p:sldId id="259" r:id="rId6"/>
    <p:sldId id="260" r:id="rId7"/>
    <p:sldId id="261" r:id="rId8"/>
    <p:sldId id="262" r:id="rId9"/>
    <p:sldId id="263" r:id="rId10"/>
    <p:sldId id="287" r:id="rId11"/>
    <p:sldId id="264" r:id="rId12"/>
    <p:sldId id="288" r:id="rId13"/>
    <p:sldId id="265" r:id="rId14"/>
    <p:sldId id="266" r:id="rId15"/>
    <p:sldId id="267" r:id="rId16"/>
    <p:sldId id="268" r:id="rId17"/>
    <p:sldId id="285" r:id="rId18"/>
    <p:sldId id="269" r:id="rId19"/>
    <p:sldId id="270" r:id="rId20"/>
    <p:sldId id="271" r:id="rId21"/>
    <p:sldId id="272" r:id="rId22"/>
    <p:sldId id="291" r:id="rId23"/>
    <p:sldId id="292" r:id="rId24"/>
    <p:sldId id="282" r:id="rId25"/>
    <p:sldId id="286" r:id="rId26"/>
    <p:sldId id="273" r:id="rId27"/>
    <p:sldId id="274" r:id="rId28"/>
    <p:sldId id="276" r:id="rId29"/>
    <p:sldId id="275" r:id="rId30"/>
    <p:sldId id="277" r:id="rId31"/>
    <p:sldId id="278" r:id="rId32"/>
    <p:sldId id="279" r:id="rId33"/>
    <p:sldId id="280" r:id="rId34"/>
    <p:sldId id="281" r:id="rId35"/>
    <p:sldId id="289" r:id="rId36"/>
    <p:sldId id="290"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98" autoAdjust="0"/>
  </p:normalViewPr>
  <p:slideViewPr>
    <p:cSldViewPr>
      <p:cViewPr varScale="1">
        <p:scale>
          <a:sx n="64" d="100"/>
          <a:sy n="64"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0AC73-A9C4-418C-83BC-A9353F5A815B}"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99BBCE7C-367F-4953-AC6A-AA9634988C4D}">
      <dgm:prSet phldrT="[文字]"/>
      <dgm:spPr/>
      <dgm:t>
        <a:bodyPr/>
        <a:lstStyle/>
        <a:p>
          <a:r>
            <a:rPr lang="zh-TW" altLang="en-US" b="1" dirty="0" smtClean="0">
              <a:latin typeface="華康粗圓體" pitchFamily="49" charset="-120"/>
              <a:ea typeface="華康粗圓體" pitchFamily="49" charset="-120"/>
            </a:rPr>
            <a:t>入門</a:t>
          </a:r>
          <a:endParaRPr lang="zh-TW" altLang="en-US" b="1" dirty="0">
            <a:latin typeface="華康粗圓體" pitchFamily="49" charset="-120"/>
            <a:ea typeface="華康粗圓體" pitchFamily="49" charset="-120"/>
          </a:endParaRPr>
        </a:p>
      </dgm:t>
    </dgm:pt>
    <dgm:pt modelId="{B514A287-B5BE-4A11-B74F-1542F5EFF94D}" type="parTrans" cxnId="{4C37DF8B-873E-4425-A8E1-E1A70E7317F6}">
      <dgm:prSet/>
      <dgm:spPr/>
      <dgm:t>
        <a:bodyPr/>
        <a:lstStyle/>
        <a:p>
          <a:endParaRPr lang="zh-TW" altLang="en-US"/>
        </a:p>
      </dgm:t>
    </dgm:pt>
    <dgm:pt modelId="{04ED1775-5753-4234-95FE-FE14F5D1CFBF}" type="sibTrans" cxnId="{4C37DF8B-873E-4425-A8E1-E1A70E7317F6}">
      <dgm:prSet/>
      <dgm:spPr/>
      <dgm:t>
        <a:bodyPr/>
        <a:lstStyle/>
        <a:p>
          <a:endParaRPr lang="zh-TW" altLang="en-US"/>
        </a:p>
      </dgm:t>
    </dgm:pt>
    <dgm:pt modelId="{2C1CBC2B-80A9-4794-B9F7-8379D0220467}">
      <dgm:prSet phldrT="[文字]" custT="1"/>
      <dgm:spPr/>
      <dgm:t>
        <a:bodyPr/>
        <a:lstStyle/>
        <a:p>
          <a:pPr marL="360363" indent="-360363"/>
          <a:r>
            <a:rPr lang="zh-TW" altLang="en-US" sz="2400" dirty="0" smtClean="0">
              <a:latin typeface="華康粗圓體" pitchFamily="49" charset="-120"/>
              <a:ea typeface="華康粗圓體" pitchFamily="49" charset="-120"/>
            </a:rPr>
            <a:t>孩子狀態：疑信參半並採保留態度</a:t>
          </a:r>
          <a:endParaRPr lang="zh-TW" altLang="en-US" sz="2400" dirty="0">
            <a:latin typeface="華康粗圓體" pitchFamily="49" charset="-120"/>
            <a:ea typeface="華康粗圓體" pitchFamily="49" charset="-120"/>
          </a:endParaRPr>
        </a:p>
      </dgm:t>
    </dgm:pt>
    <dgm:pt modelId="{0F8C6243-8C42-4555-925E-47FC95825E78}" type="parTrans" cxnId="{568AADBC-6382-481D-B784-F08F9920D216}">
      <dgm:prSet/>
      <dgm:spPr/>
      <dgm:t>
        <a:bodyPr/>
        <a:lstStyle/>
        <a:p>
          <a:endParaRPr lang="zh-TW" altLang="en-US"/>
        </a:p>
      </dgm:t>
    </dgm:pt>
    <dgm:pt modelId="{8BAE8703-6EA9-40A9-A199-C156FA32D096}" type="sibTrans" cxnId="{568AADBC-6382-481D-B784-F08F9920D216}">
      <dgm:prSet/>
      <dgm:spPr/>
      <dgm:t>
        <a:bodyPr/>
        <a:lstStyle/>
        <a:p>
          <a:endParaRPr lang="zh-TW" altLang="en-US"/>
        </a:p>
      </dgm:t>
    </dgm:pt>
    <dgm:pt modelId="{508EC3CA-5AC9-41B7-AF5D-09FA899C9EFB}">
      <dgm:prSet phldrT="[文字]"/>
      <dgm:spPr/>
      <dgm:t>
        <a:bodyPr/>
        <a:lstStyle/>
        <a:p>
          <a:r>
            <a:rPr lang="zh-TW" altLang="en-US" b="1" dirty="0" smtClean="0">
              <a:latin typeface="華康粗圓體" pitchFamily="49" charset="-120"/>
              <a:ea typeface="華康粗圓體" pitchFamily="49" charset="-120"/>
            </a:rPr>
            <a:t>運用</a:t>
          </a:r>
          <a:endParaRPr lang="zh-TW" altLang="en-US" b="1" dirty="0">
            <a:latin typeface="華康粗圓體" pitchFamily="49" charset="-120"/>
            <a:ea typeface="華康粗圓體" pitchFamily="49" charset="-120"/>
          </a:endParaRPr>
        </a:p>
      </dgm:t>
    </dgm:pt>
    <dgm:pt modelId="{FEC16D56-2790-491A-8DC0-5B4AAAA73A6F}" type="parTrans" cxnId="{15727FFF-D6C5-4D08-8B1D-BE8B97BB708A}">
      <dgm:prSet/>
      <dgm:spPr/>
      <dgm:t>
        <a:bodyPr/>
        <a:lstStyle/>
        <a:p>
          <a:endParaRPr lang="zh-TW" altLang="en-US"/>
        </a:p>
      </dgm:t>
    </dgm:pt>
    <dgm:pt modelId="{4F109B9F-8BC0-4C34-889E-D7553DAD9F2E}" type="sibTrans" cxnId="{15727FFF-D6C5-4D08-8B1D-BE8B97BB708A}">
      <dgm:prSet/>
      <dgm:spPr/>
      <dgm:t>
        <a:bodyPr/>
        <a:lstStyle/>
        <a:p>
          <a:endParaRPr lang="zh-TW" altLang="en-US"/>
        </a:p>
      </dgm:t>
    </dgm:pt>
    <dgm:pt modelId="{B56B0950-5AB4-46FE-A527-03D9DEF53383}">
      <dgm:prSet phldrT="[文字]" custT="1"/>
      <dgm:spPr/>
      <dgm:t>
        <a:bodyPr/>
        <a:lstStyle/>
        <a:p>
          <a:pPr marL="360363" indent="-360363"/>
          <a:r>
            <a:rPr lang="zh-TW" altLang="en-US" sz="2400" dirty="0" smtClean="0">
              <a:latin typeface="華康粗圓體" pitchFamily="49" charset="-120"/>
              <a:ea typeface="華康粗圓體" pitchFamily="49" charset="-120"/>
            </a:rPr>
            <a:t>孩子狀態：相信並接受星座的說法</a:t>
          </a:r>
          <a:endParaRPr lang="zh-TW" altLang="en-US" sz="2400" dirty="0">
            <a:latin typeface="華康粗圓體" pitchFamily="49" charset="-120"/>
            <a:ea typeface="華康粗圓體" pitchFamily="49" charset="-120"/>
          </a:endParaRPr>
        </a:p>
      </dgm:t>
    </dgm:pt>
    <dgm:pt modelId="{E4D1D49B-0551-4673-816F-9A81C405FA56}" type="parTrans" cxnId="{220D440F-18C6-496C-90EE-E0963F53CA58}">
      <dgm:prSet/>
      <dgm:spPr/>
      <dgm:t>
        <a:bodyPr/>
        <a:lstStyle/>
        <a:p>
          <a:endParaRPr lang="zh-TW" altLang="en-US"/>
        </a:p>
      </dgm:t>
    </dgm:pt>
    <dgm:pt modelId="{C716E755-8F75-4E55-A485-C05AEED2584E}" type="sibTrans" cxnId="{220D440F-18C6-496C-90EE-E0963F53CA58}">
      <dgm:prSet/>
      <dgm:spPr/>
      <dgm:t>
        <a:bodyPr/>
        <a:lstStyle/>
        <a:p>
          <a:endParaRPr lang="zh-TW" altLang="en-US"/>
        </a:p>
      </dgm:t>
    </dgm:pt>
    <dgm:pt modelId="{27C36DA4-392D-4AA7-A4A0-916A9FF8E295}">
      <dgm:prSet phldrT="[文字]" custT="1"/>
      <dgm:spPr/>
      <dgm:t>
        <a:bodyPr/>
        <a:lstStyle/>
        <a:p>
          <a:pPr marL="360363" indent="-360363"/>
          <a:r>
            <a:rPr lang="zh-TW" altLang="en-US" sz="2400" dirty="0" smtClean="0">
              <a:latin typeface="華康粗圓體" pitchFamily="49" charset="-120"/>
              <a:ea typeface="華康粗圓體" pitchFamily="49" charset="-120"/>
            </a:rPr>
            <a:t>因應：人的腳步是神所定，選擇自己的路，要依據自己的性向、能力、興趣及外在環境</a:t>
          </a:r>
          <a:endParaRPr lang="zh-TW" altLang="en-US" sz="2400" dirty="0">
            <a:latin typeface="華康粗圓體" pitchFamily="49" charset="-120"/>
            <a:ea typeface="華康粗圓體" pitchFamily="49" charset="-120"/>
          </a:endParaRPr>
        </a:p>
      </dgm:t>
    </dgm:pt>
    <dgm:pt modelId="{9FB702C3-B0CD-437E-A017-D47E1F4BFE69}" type="parTrans" cxnId="{8D7BCEF3-48F1-4473-AE28-E96939CF962B}">
      <dgm:prSet/>
      <dgm:spPr/>
      <dgm:t>
        <a:bodyPr/>
        <a:lstStyle/>
        <a:p>
          <a:endParaRPr lang="zh-TW" altLang="en-US"/>
        </a:p>
      </dgm:t>
    </dgm:pt>
    <dgm:pt modelId="{65766514-2B8D-44CB-B83F-990DFF8051B8}" type="sibTrans" cxnId="{8D7BCEF3-48F1-4473-AE28-E96939CF962B}">
      <dgm:prSet/>
      <dgm:spPr/>
      <dgm:t>
        <a:bodyPr/>
        <a:lstStyle/>
        <a:p>
          <a:endParaRPr lang="zh-TW" altLang="en-US"/>
        </a:p>
      </dgm:t>
    </dgm:pt>
    <dgm:pt modelId="{52083F00-4B29-41B6-9261-40DFFDAA1415}">
      <dgm:prSet phldrT="[文字]"/>
      <dgm:spPr/>
      <dgm:t>
        <a:bodyPr/>
        <a:lstStyle/>
        <a:p>
          <a:r>
            <a:rPr lang="zh-TW" altLang="en-US" b="1" dirty="0" smtClean="0">
              <a:latin typeface="華康粗圓體" pitchFamily="49" charset="-120"/>
              <a:ea typeface="華康粗圓體" pitchFamily="49" charset="-120"/>
            </a:rPr>
            <a:t>研究</a:t>
          </a:r>
          <a:endParaRPr lang="zh-TW" altLang="en-US" b="1" dirty="0">
            <a:latin typeface="華康粗圓體" pitchFamily="49" charset="-120"/>
            <a:ea typeface="華康粗圓體" pitchFamily="49" charset="-120"/>
          </a:endParaRPr>
        </a:p>
      </dgm:t>
    </dgm:pt>
    <dgm:pt modelId="{A222E809-2085-4558-A7FF-8BCBCB0EB0A8}" type="parTrans" cxnId="{ADE20845-CBD6-496A-AE34-533194E5A318}">
      <dgm:prSet/>
      <dgm:spPr/>
      <dgm:t>
        <a:bodyPr/>
        <a:lstStyle/>
        <a:p>
          <a:endParaRPr lang="zh-TW" altLang="en-US"/>
        </a:p>
      </dgm:t>
    </dgm:pt>
    <dgm:pt modelId="{4F0D646F-BA6D-4506-83E3-4CE57566D4BC}" type="sibTrans" cxnId="{ADE20845-CBD6-496A-AE34-533194E5A318}">
      <dgm:prSet/>
      <dgm:spPr/>
      <dgm:t>
        <a:bodyPr/>
        <a:lstStyle/>
        <a:p>
          <a:endParaRPr lang="zh-TW" altLang="en-US"/>
        </a:p>
      </dgm:t>
    </dgm:pt>
    <dgm:pt modelId="{C5983478-758D-45B7-BF7B-936CA0022F1A}">
      <dgm:prSet phldrT="[文字]" custT="1"/>
      <dgm:spPr/>
      <dgm:t>
        <a:bodyPr/>
        <a:lstStyle/>
        <a:p>
          <a:pPr marL="365125" indent="-365125"/>
          <a:r>
            <a:rPr lang="zh-TW" altLang="en-US" sz="2400" dirty="0" smtClean="0">
              <a:latin typeface="華康粗圓體" pitchFamily="49" charset="-120"/>
              <a:ea typeface="華康粗圓體" pitchFamily="49" charset="-120"/>
            </a:rPr>
            <a:t>孩子狀態：研究星座，參加相關研究性社團</a:t>
          </a:r>
          <a:endParaRPr lang="zh-TW" altLang="en-US" sz="2400" dirty="0">
            <a:latin typeface="華康粗圓體" pitchFamily="49" charset="-120"/>
            <a:ea typeface="華康粗圓體" pitchFamily="49" charset="-120"/>
          </a:endParaRPr>
        </a:p>
      </dgm:t>
    </dgm:pt>
    <dgm:pt modelId="{B4AE4A20-6273-45C5-BE4C-2FF9FE097821}" type="parTrans" cxnId="{099F2B00-5FAF-4363-8603-BAEAED6BBDC2}">
      <dgm:prSet/>
      <dgm:spPr/>
      <dgm:t>
        <a:bodyPr/>
        <a:lstStyle/>
        <a:p>
          <a:endParaRPr lang="zh-TW" altLang="en-US"/>
        </a:p>
      </dgm:t>
    </dgm:pt>
    <dgm:pt modelId="{59770C52-1197-44EC-83C8-6D191E0FB90A}" type="sibTrans" cxnId="{099F2B00-5FAF-4363-8603-BAEAED6BBDC2}">
      <dgm:prSet/>
      <dgm:spPr/>
      <dgm:t>
        <a:bodyPr/>
        <a:lstStyle/>
        <a:p>
          <a:endParaRPr lang="zh-TW" altLang="en-US"/>
        </a:p>
      </dgm:t>
    </dgm:pt>
    <dgm:pt modelId="{9A697F05-AD67-426F-B479-3FB6B56672A3}">
      <dgm:prSet phldrT="[文字]" custT="1"/>
      <dgm:spPr/>
      <dgm:t>
        <a:bodyPr/>
        <a:lstStyle/>
        <a:p>
          <a:pPr marL="365125" indent="-365125"/>
          <a:r>
            <a:rPr lang="zh-TW" altLang="en-US" sz="2400" dirty="0" smtClean="0">
              <a:latin typeface="華康粗圓體" pitchFamily="49" charset="-120"/>
              <a:ea typeface="華康粗圓體" pitchFamily="49" charset="-120"/>
            </a:rPr>
            <a:t>因應：了解動機；學術研究與算命僅一念之隔，接受「造物者」的安排，就不必再受星座這個受造之物來左右我們的思想</a:t>
          </a:r>
          <a:endParaRPr lang="zh-TW" altLang="en-US" sz="2400" dirty="0">
            <a:latin typeface="華康粗圓體" pitchFamily="49" charset="-120"/>
            <a:ea typeface="華康粗圓體" pitchFamily="49" charset="-120"/>
          </a:endParaRPr>
        </a:p>
      </dgm:t>
    </dgm:pt>
    <dgm:pt modelId="{DC491C5F-85CD-479C-ADF6-FC9DF8488D37}" type="parTrans" cxnId="{D4BDEB0D-0EB6-4720-8BC9-1270E743F131}">
      <dgm:prSet/>
      <dgm:spPr/>
      <dgm:t>
        <a:bodyPr/>
        <a:lstStyle/>
        <a:p>
          <a:endParaRPr lang="zh-TW" altLang="en-US"/>
        </a:p>
      </dgm:t>
    </dgm:pt>
    <dgm:pt modelId="{5C59B89B-38BE-46E2-8DDC-FD3BBDE98BA4}" type="sibTrans" cxnId="{D4BDEB0D-0EB6-4720-8BC9-1270E743F131}">
      <dgm:prSet/>
      <dgm:spPr/>
      <dgm:t>
        <a:bodyPr/>
        <a:lstStyle/>
        <a:p>
          <a:endParaRPr lang="zh-TW" altLang="en-US"/>
        </a:p>
      </dgm:t>
    </dgm:pt>
    <dgm:pt modelId="{48B852AB-492F-4F34-A608-0439663A6E47}">
      <dgm:prSet phldrT="[文字]" custT="1"/>
      <dgm:spPr/>
      <dgm:t>
        <a:bodyPr/>
        <a:lstStyle/>
        <a:p>
          <a:pPr marL="360363" indent="-360363"/>
          <a:r>
            <a:rPr lang="zh-TW" altLang="en-US" sz="2400" dirty="0" smtClean="0">
              <a:latin typeface="華康粗圓體" pitchFamily="49" charset="-120"/>
              <a:ea typeface="華康粗圓體" pitchFamily="49" charset="-120"/>
            </a:rPr>
            <a:t>因應：引導成一種常識、休閒活動或統計的結果，並舉例說明</a:t>
          </a:r>
          <a:endParaRPr lang="zh-TW" altLang="en-US" sz="2400" dirty="0">
            <a:latin typeface="華康粗圓體" pitchFamily="49" charset="-120"/>
            <a:ea typeface="華康粗圓體" pitchFamily="49" charset="-120"/>
          </a:endParaRPr>
        </a:p>
      </dgm:t>
    </dgm:pt>
    <dgm:pt modelId="{69825B7B-1C1A-40FD-8D99-B9320FEB8093}" type="parTrans" cxnId="{7992EC60-525F-47D6-B9EE-893025846671}">
      <dgm:prSet/>
      <dgm:spPr/>
      <dgm:t>
        <a:bodyPr/>
        <a:lstStyle/>
        <a:p>
          <a:endParaRPr lang="zh-TW" altLang="en-US"/>
        </a:p>
      </dgm:t>
    </dgm:pt>
    <dgm:pt modelId="{CA58099E-880B-417C-B68D-36A318BF6F45}" type="sibTrans" cxnId="{7992EC60-525F-47D6-B9EE-893025846671}">
      <dgm:prSet/>
      <dgm:spPr/>
      <dgm:t>
        <a:bodyPr/>
        <a:lstStyle/>
        <a:p>
          <a:endParaRPr lang="zh-TW" altLang="en-US"/>
        </a:p>
      </dgm:t>
    </dgm:pt>
    <dgm:pt modelId="{FB9EA257-91D8-4DC6-AD47-FB9F113E8A7E}" type="pres">
      <dgm:prSet presAssocID="{3BA0AC73-A9C4-418C-83BC-A9353F5A815B}" presName="linearFlow" presStyleCnt="0">
        <dgm:presLayoutVars>
          <dgm:dir/>
          <dgm:animLvl val="lvl"/>
          <dgm:resizeHandles val="exact"/>
        </dgm:presLayoutVars>
      </dgm:prSet>
      <dgm:spPr/>
      <dgm:t>
        <a:bodyPr/>
        <a:lstStyle/>
        <a:p>
          <a:endParaRPr lang="zh-TW" altLang="en-US"/>
        </a:p>
      </dgm:t>
    </dgm:pt>
    <dgm:pt modelId="{5315620D-EFC3-4F16-8897-1A5BE681C4C6}" type="pres">
      <dgm:prSet presAssocID="{99BBCE7C-367F-4953-AC6A-AA9634988C4D}" presName="composite" presStyleCnt="0"/>
      <dgm:spPr/>
    </dgm:pt>
    <dgm:pt modelId="{237077B2-D368-475D-A67E-63C10E9766EF}" type="pres">
      <dgm:prSet presAssocID="{99BBCE7C-367F-4953-AC6A-AA9634988C4D}" presName="parentText" presStyleLbl="alignNode1" presStyleIdx="0" presStyleCnt="3" custLinFactNeighborX="0" custLinFactNeighborY="-2160">
        <dgm:presLayoutVars>
          <dgm:chMax val="1"/>
          <dgm:bulletEnabled val="1"/>
        </dgm:presLayoutVars>
      </dgm:prSet>
      <dgm:spPr/>
      <dgm:t>
        <a:bodyPr/>
        <a:lstStyle/>
        <a:p>
          <a:endParaRPr lang="zh-TW" altLang="en-US"/>
        </a:p>
      </dgm:t>
    </dgm:pt>
    <dgm:pt modelId="{188FA8EA-702A-46E0-AF2B-6D4C7DF6179D}" type="pres">
      <dgm:prSet presAssocID="{99BBCE7C-367F-4953-AC6A-AA9634988C4D}" presName="descendantText" presStyleLbl="alignAcc1" presStyleIdx="0" presStyleCnt="3" custScaleY="132752">
        <dgm:presLayoutVars>
          <dgm:bulletEnabled val="1"/>
        </dgm:presLayoutVars>
      </dgm:prSet>
      <dgm:spPr/>
      <dgm:t>
        <a:bodyPr/>
        <a:lstStyle/>
        <a:p>
          <a:endParaRPr lang="zh-TW" altLang="en-US"/>
        </a:p>
      </dgm:t>
    </dgm:pt>
    <dgm:pt modelId="{5F62F0EC-DC3E-45E5-9D9A-04A44FAD302B}" type="pres">
      <dgm:prSet presAssocID="{04ED1775-5753-4234-95FE-FE14F5D1CFBF}" presName="sp" presStyleCnt="0"/>
      <dgm:spPr/>
    </dgm:pt>
    <dgm:pt modelId="{64FD743B-6322-4903-BD75-993AF96802B6}" type="pres">
      <dgm:prSet presAssocID="{508EC3CA-5AC9-41B7-AF5D-09FA899C9EFB}" presName="composite" presStyleCnt="0"/>
      <dgm:spPr/>
    </dgm:pt>
    <dgm:pt modelId="{607E0081-0122-4B95-B4B6-204FAAC54E50}" type="pres">
      <dgm:prSet presAssocID="{508EC3CA-5AC9-41B7-AF5D-09FA899C9EFB}" presName="parentText" presStyleLbl="alignNode1" presStyleIdx="1" presStyleCnt="3">
        <dgm:presLayoutVars>
          <dgm:chMax val="1"/>
          <dgm:bulletEnabled val="1"/>
        </dgm:presLayoutVars>
      </dgm:prSet>
      <dgm:spPr/>
      <dgm:t>
        <a:bodyPr/>
        <a:lstStyle/>
        <a:p>
          <a:endParaRPr lang="zh-TW" altLang="en-US"/>
        </a:p>
      </dgm:t>
    </dgm:pt>
    <dgm:pt modelId="{4FD71D0C-4F8C-45F8-86C7-0332F36E2067}" type="pres">
      <dgm:prSet presAssocID="{508EC3CA-5AC9-41B7-AF5D-09FA899C9EFB}" presName="descendantText" presStyleLbl="alignAcc1" presStyleIdx="1" presStyleCnt="3" custScaleY="119643">
        <dgm:presLayoutVars>
          <dgm:bulletEnabled val="1"/>
        </dgm:presLayoutVars>
      </dgm:prSet>
      <dgm:spPr/>
      <dgm:t>
        <a:bodyPr/>
        <a:lstStyle/>
        <a:p>
          <a:endParaRPr lang="zh-TW" altLang="en-US"/>
        </a:p>
      </dgm:t>
    </dgm:pt>
    <dgm:pt modelId="{1CCE0491-D688-4143-BA71-E09B401EFA47}" type="pres">
      <dgm:prSet presAssocID="{4F109B9F-8BC0-4C34-889E-D7553DAD9F2E}" presName="sp" presStyleCnt="0"/>
      <dgm:spPr/>
    </dgm:pt>
    <dgm:pt modelId="{9110D13B-B697-4FCA-8AAB-BAFF5CA85538}" type="pres">
      <dgm:prSet presAssocID="{52083F00-4B29-41B6-9261-40DFFDAA1415}" presName="composite" presStyleCnt="0"/>
      <dgm:spPr/>
    </dgm:pt>
    <dgm:pt modelId="{DFA5A96C-E6FD-408F-98E2-1652760C5DF5}" type="pres">
      <dgm:prSet presAssocID="{52083F00-4B29-41B6-9261-40DFFDAA1415}" presName="parentText" presStyleLbl="alignNode1" presStyleIdx="2" presStyleCnt="3">
        <dgm:presLayoutVars>
          <dgm:chMax val="1"/>
          <dgm:bulletEnabled val="1"/>
        </dgm:presLayoutVars>
      </dgm:prSet>
      <dgm:spPr/>
      <dgm:t>
        <a:bodyPr/>
        <a:lstStyle/>
        <a:p>
          <a:endParaRPr lang="zh-TW" altLang="en-US"/>
        </a:p>
      </dgm:t>
    </dgm:pt>
    <dgm:pt modelId="{23561167-FCD0-4F25-861D-DAF45FC024B1}" type="pres">
      <dgm:prSet presAssocID="{52083F00-4B29-41B6-9261-40DFFDAA1415}" presName="descendantText" presStyleLbl="alignAcc1" presStyleIdx="2" presStyleCnt="3" custScaleY="149970">
        <dgm:presLayoutVars>
          <dgm:bulletEnabled val="1"/>
        </dgm:presLayoutVars>
      </dgm:prSet>
      <dgm:spPr/>
      <dgm:t>
        <a:bodyPr/>
        <a:lstStyle/>
        <a:p>
          <a:endParaRPr lang="zh-TW" altLang="en-US"/>
        </a:p>
      </dgm:t>
    </dgm:pt>
  </dgm:ptLst>
  <dgm:cxnLst>
    <dgm:cxn modelId="{DB21C7BF-B586-40EC-855B-629D646E61A3}" type="presOf" srcId="{3BA0AC73-A9C4-418C-83BC-A9353F5A815B}" destId="{FB9EA257-91D8-4DC6-AD47-FB9F113E8A7E}" srcOrd="0" destOrd="0" presId="urn:microsoft.com/office/officeart/2005/8/layout/chevron2"/>
    <dgm:cxn modelId="{8D7BCEF3-48F1-4473-AE28-E96939CF962B}" srcId="{508EC3CA-5AC9-41B7-AF5D-09FA899C9EFB}" destId="{27C36DA4-392D-4AA7-A4A0-916A9FF8E295}" srcOrd="1" destOrd="0" parTransId="{9FB702C3-B0CD-437E-A017-D47E1F4BFE69}" sibTransId="{65766514-2B8D-44CB-B83F-990DFF8051B8}"/>
    <dgm:cxn modelId="{7992EC60-525F-47D6-B9EE-893025846671}" srcId="{99BBCE7C-367F-4953-AC6A-AA9634988C4D}" destId="{48B852AB-492F-4F34-A608-0439663A6E47}" srcOrd="1" destOrd="0" parTransId="{69825B7B-1C1A-40FD-8D99-B9320FEB8093}" sibTransId="{CA58099E-880B-417C-B68D-36A318BF6F45}"/>
    <dgm:cxn modelId="{D4BDEB0D-0EB6-4720-8BC9-1270E743F131}" srcId="{52083F00-4B29-41B6-9261-40DFFDAA1415}" destId="{9A697F05-AD67-426F-B479-3FB6B56672A3}" srcOrd="1" destOrd="0" parTransId="{DC491C5F-85CD-479C-ADF6-FC9DF8488D37}" sibTransId="{5C59B89B-38BE-46E2-8DDC-FD3BBDE98BA4}"/>
    <dgm:cxn modelId="{020039BF-929E-4A12-9EB3-3AFF4EF325F4}" type="presOf" srcId="{48B852AB-492F-4F34-A608-0439663A6E47}" destId="{188FA8EA-702A-46E0-AF2B-6D4C7DF6179D}" srcOrd="0" destOrd="1" presId="urn:microsoft.com/office/officeart/2005/8/layout/chevron2"/>
    <dgm:cxn modelId="{ADE20845-CBD6-496A-AE34-533194E5A318}" srcId="{3BA0AC73-A9C4-418C-83BC-A9353F5A815B}" destId="{52083F00-4B29-41B6-9261-40DFFDAA1415}" srcOrd="2" destOrd="0" parTransId="{A222E809-2085-4558-A7FF-8BCBCB0EB0A8}" sibTransId="{4F0D646F-BA6D-4506-83E3-4CE57566D4BC}"/>
    <dgm:cxn modelId="{15727FFF-D6C5-4D08-8B1D-BE8B97BB708A}" srcId="{3BA0AC73-A9C4-418C-83BC-A9353F5A815B}" destId="{508EC3CA-5AC9-41B7-AF5D-09FA899C9EFB}" srcOrd="1" destOrd="0" parTransId="{FEC16D56-2790-491A-8DC0-5B4AAAA73A6F}" sibTransId="{4F109B9F-8BC0-4C34-889E-D7553DAD9F2E}"/>
    <dgm:cxn modelId="{D6F16687-C543-4EF3-8D89-181E97E96998}" type="presOf" srcId="{99BBCE7C-367F-4953-AC6A-AA9634988C4D}" destId="{237077B2-D368-475D-A67E-63C10E9766EF}" srcOrd="0" destOrd="0" presId="urn:microsoft.com/office/officeart/2005/8/layout/chevron2"/>
    <dgm:cxn modelId="{2888B1CE-7EF4-45E7-8074-EDCFC904D82D}" type="presOf" srcId="{52083F00-4B29-41B6-9261-40DFFDAA1415}" destId="{DFA5A96C-E6FD-408F-98E2-1652760C5DF5}" srcOrd="0" destOrd="0" presId="urn:microsoft.com/office/officeart/2005/8/layout/chevron2"/>
    <dgm:cxn modelId="{AD46E5B7-2EF0-42F0-B2E2-CB39190B3576}" type="presOf" srcId="{2C1CBC2B-80A9-4794-B9F7-8379D0220467}" destId="{188FA8EA-702A-46E0-AF2B-6D4C7DF6179D}" srcOrd="0" destOrd="0" presId="urn:microsoft.com/office/officeart/2005/8/layout/chevron2"/>
    <dgm:cxn modelId="{883F9ED9-DAFF-4D74-956F-C10CBF68B982}" type="presOf" srcId="{27C36DA4-392D-4AA7-A4A0-916A9FF8E295}" destId="{4FD71D0C-4F8C-45F8-86C7-0332F36E2067}" srcOrd="0" destOrd="1" presId="urn:microsoft.com/office/officeart/2005/8/layout/chevron2"/>
    <dgm:cxn modelId="{4C37DF8B-873E-4425-A8E1-E1A70E7317F6}" srcId="{3BA0AC73-A9C4-418C-83BC-A9353F5A815B}" destId="{99BBCE7C-367F-4953-AC6A-AA9634988C4D}" srcOrd="0" destOrd="0" parTransId="{B514A287-B5BE-4A11-B74F-1542F5EFF94D}" sibTransId="{04ED1775-5753-4234-95FE-FE14F5D1CFBF}"/>
    <dgm:cxn modelId="{F0F31F99-5919-4D30-8B4D-3CF56CA26A20}" type="presOf" srcId="{C5983478-758D-45B7-BF7B-936CA0022F1A}" destId="{23561167-FCD0-4F25-861D-DAF45FC024B1}" srcOrd="0" destOrd="0" presId="urn:microsoft.com/office/officeart/2005/8/layout/chevron2"/>
    <dgm:cxn modelId="{590B1D02-BDF0-4AA6-8972-00C82D9DF987}" type="presOf" srcId="{9A697F05-AD67-426F-B479-3FB6B56672A3}" destId="{23561167-FCD0-4F25-861D-DAF45FC024B1}" srcOrd="0" destOrd="1" presId="urn:microsoft.com/office/officeart/2005/8/layout/chevron2"/>
    <dgm:cxn modelId="{2CF65760-ED11-4350-AF6D-E9EAC6D4DC16}" type="presOf" srcId="{B56B0950-5AB4-46FE-A527-03D9DEF53383}" destId="{4FD71D0C-4F8C-45F8-86C7-0332F36E2067}" srcOrd="0" destOrd="0" presId="urn:microsoft.com/office/officeart/2005/8/layout/chevron2"/>
    <dgm:cxn modelId="{4F9AF0C3-6D54-4E34-9FB8-CAFA5A22DC65}" type="presOf" srcId="{508EC3CA-5AC9-41B7-AF5D-09FA899C9EFB}" destId="{607E0081-0122-4B95-B4B6-204FAAC54E50}" srcOrd="0" destOrd="0" presId="urn:microsoft.com/office/officeart/2005/8/layout/chevron2"/>
    <dgm:cxn modelId="{099F2B00-5FAF-4363-8603-BAEAED6BBDC2}" srcId="{52083F00-4B29-41B6-9261-40DFFDAA1415}" destId="{C5983478-758D-45B7-BF7B-936CA0022F1A}" srcOrd="0" destOrd="0" parTransId="{B4AE4A20-6273-45C5-BE4C-2FF9FE097821}" sibTransId="{59770C52-1197-44EC-83C8-6D191E0FB90A}"/>
    <dgm:cxn modelId="{220D440F-18C6-496C-90EE-E0963F53CA58}" srcId="{508EC3CA-5AC9-41B7-AF5D-09FA899C9EFB}" destId="{B56B0950-5AB4-46FE-A527-03D9DEF53383}" srcOrd="0" destOrd="0" parTransId="{E4D1D49B-0551-4673-816F-9A81C405FA56}" sibTransId="{C716E755-8F75-4E55-A485-C05AEED2584E}"/>
    <dgm:cxn modelId="{568AADBC-6382-481D-B784-F08F9920D216}" srcId="{99BBCE7C-367F-4953-AC6A-AA9634988C4D}" destId="{2C1CBC2B-80A9-4794-B9F7-8379D0220467}" srcOrd="0" destOrd="0" parTransId="{0F8C6243-8C42-4555-925E-47FC95825E78}" sibTransId="{8BAE8703-6EA9-40A9-A199-C156FA32D096}"/>
    <dgm:cxn modelId="{A3AA8E7D-6945-4538-8234-B6CB68D953F2}" type="presParOf" srcId="{FB9EA257-91D8-4DC6-AD47-FB9F113E8A7E}" destId="{5315620D-EFC3-4F16-8897-1A5BE681C4C6}" srcOrd="0" destOrd="0" presId="urn:microsoft.com/office/officeart/2005/8/layout/chevron2"/>
    <dgm:cxn modelId="{09417D36-9258-4E73-A517-CD2A4FADA37E}" type="presParOf" srcId="{5315620D-EFC3-4F16-8897-1A5BE681C4C6}" destId="{237077B2-D368-475D-A67E-63C10E9766EF}" srcOrd="0" destOrd="0" presId="urn:microsoft.com/office/officeart/2005/8/layout/chevron2"/>
    <dgm:cxn modelId="{00FF2F5D-BE13-4F1D-AD14-AEC6EEBE2560}" type="presParOf" srcId="{5315620D-EFC3-4F16-8897-1A5BE681C4C6}" destId="{188FA8EA-702A-46E0-AF2B-6D4C7DF6179D}" srcOrd="1" destOrd="0" presId="urn:microsoft.com/office/officeart/2005/8/layout/chevron2"/>
    <dgm:cxn modelId="{5AC861AE-04C0-483B-9668-EEFFA6246532}" type="presParOf" srcId="{FB9EA257-91D8-4DC6-AD47-FB9F113E8A7E}" destId="{5F62F0EC-DC3E-45E5-9D9A-04A44FAD302B}" srcOrd="1" destOrd="0" presId="urn:microsoft.com/office/officeart/2005/8/layout/chevron2"/>
    <dgm:cxn modelId="{283CCF76-8592-4E86-A4A6-7950239C87F2}" type="presParOf" srcId="{FB9EA257-91D8-4DC6-AD47-FB9F113E8A7E}" destId="{64FD743B-6322-4903-BD75-993AF96802B6}" srcOrd="2" destOrd="0" presId="urn:microsoft.com/office/officeart/2005/8/layout/chevron2"/>
    <dgm:cxn modelId="{D3A9D97A-A787-4CF9-ADD5-038DD59F4E04}" type="presParOf" srcId="{64FD743B-6322-4903-BD75-993AF96802B6}" destId="{607E0081-0122-4B95-B4B6-204FAAC54E50}" srcOrd="0" destOrd="0" presId="urn:microsoft.com/office/officeart/2005/8/layout/chevron2"/>
    <dgm:cxn modelId="{E710B951-F6DB-47F6-87B8-8FBA77346560}" type="presParOf" srcId="{64FD743B-6322-4903-BD75-993AF96802B6}" destId="{4FD71D0C-4F8C-45F8-86C7-0332F36E2067}" srcOrd="1" destOrd="0" presId="urn:microsoft.com/office/officeart/2005/8/layout/chevron2"/>
    <dgm:cxn modelId="{DC4F539B-5C4F-48AF-9DBE-35C34272CC08}" type="presParOf" srcId="{FB9EA257-91D8-4DC6-AD47-FB9F113E8A7E}" destId="{1CCE0491-D688-4143-BA71-E09B401EFA47}" srcOrd="3" destOrd="0" presId="urn:microsoft.com/office/officeart/2005/8/layout/chevron2"/>
    <dgm:cxn modelId="{3C1BB430-9084-41CD-AA02-C1A11F249B29}" type="presParOf" srcId="{FB9EA257-91D8-4DC6-AD47-FB9F113E8A7E}" destId="{9110D13B-B697-4FCA-8AAB-BAFF5CA85538}" srcOrd="4" destOrd="0" presId="urn:microsoft.com/office/officeart/2005/8/layout/chevron2"/>
    <dgm:cxn modelId="{4AFC4717-4F5B-4F72-B2ED-401701E2A18B}" type="presParOf" srcId="{9110D13B-B697-4FCA-8AAB-BAFF5CA85538}" destId="{DFA5A96C-E6FD-408F-98E2-1652760C5DF5}" srcOrd="0" destOrd="0" presId="urn:microsoft.com/office/officeart/2005/8/layout/chevron2"/>
    <dgm:cxn modelId="{1C67988C-D7E1-44B6-86C0-76433ED2D328}" type="presParOf" srcId="{9110D13B-B697-4FCA-8AAB-BAFF5CA85538}" destId="{23561167-FCD0-4F25-861D-DAF45FC024B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7077B2-D368-475D-A67E-63C10E9766EF}">
      <dsp:nvSpPr>
        <dsp:cNvPr id="0" name=""/>
        <dsp:cNvSpPr/>
      </dsp:nvSpPr>
      <dsp:spPr>
        <a:xfrm rot="5400000">
          <a:off x="-244653" y="392356"/>
          <a:ext cx="1631024" cy="1141717"/>
        </a:xfrm>
        <a:prstGeom prst="chevron">
          <a:avLst/>
        </a:prstGeom>
        <a:solidFill>
          <a:schemeClr val="accent2">
            <a:hueOff val="0"/>
            <a:satOff val="0"/>
            <a:lumOff val="0"/>
            <a:alphaOff val="0"/>
          </a:schemeClr>
        </a:solidFill>
        <a:ln w="508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b="1" kern="1200" dirty="0" smtClean="0">
              <a:latin typeface="華康粗圓體" pitchFamily="49" charset="-120"/>
              <a:ea typeface="華康粗圓體" pitchFamily="49" charset="-120"/>
            </a:rPr>
            <a:t>入門</a:t>
          </a:r>
          <a:endParaRPr lang="zh-TW" altLang="en-US" sz="2900" b="1" kern="1200" dirty="0">
            <a:latin typeface="華康粗圓體" pitchFamily="49" charset="-120"/>
            <a:ea typeface="華康粗圓體" pitchFamily="49" charset="-120"/>
          </a:endParaRPr>
        </a:p>
      </dsp:txBody>
      <dsp:txXfrm rot="5400000">
        <a:off x="-244653" y="392356"/>
        <a:ext cx="1631024" cy="1141717"/>
      </dsp:txXfrm>
    </dsp:sp>
    <dsp:sp modelId="{188FA8EA-702A-46E0-AF2B-6D4C7DF6179D}">
      <dsp:nvSpPr>
        <dsp:cNvPr id="0" name=""/>
        <dsp:cNvSpPr/>
      </dsp:nvSpPr>
      <dsp:spPr>
        <a:xfrm rot="5400000">
          <a:off x="4223646" y="-3072609"/>
          <a:ext cx="1407391" cy="7571250"/>
        </a:xfrm>
        <a:prstGeom prst="round2SameRect">
          <a:avLst/>
        </a:prstGeom>
        <a:solidFill>
          <a:schemeClr val="lt1">
            <a:alpha val="90000"/>
            <a:hueOff val="0"/>
            <a:satOff val="0"/>
            <a:lumOff val="0"/>
            <a:alphaOff val="0"/>
          </a:schemeClr>
        </a:solidFill>
        <a:ln w="508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360363" lvl="1" indent="-360363"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孩子狀態：疑信參半並採保留態度</a:t>
          </a:r>
          <a:endParaRPr lang="zh-TW" altLang="en-US" sz="2400" kern="1200" dirty="0">
            <a:latin typeface="華康粗圓體" pitchFamily="49" charset="-120"/>
            <a:ea typeface="華康粗圓體" pitchFamily="49" charset="-120"/>
          </a:endParaRPr>
        </a:p>
        <a:p>
          <a:pPr marL="360363" lvl="1" indent="-360363"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因應：引導成一種常識、休閒活動或統計的結果，並舉例說明</a:t>
          </a:r>
          <a:endParaRPr lang="zh-TW" altLang="en-US" sz="2400" kern="1200" dirty="0">
            <a:latin typeface="華康粗圓體" pitchFamily="49" charset="-120"/>
            <a:ea typeface="華康粗圓體" pitchFamily="49" charset="-120"/>
          </a:endParaRPr>
        </a:p>
      </dsp:txBody>
      <dsp:txXfrm rot="5400000">
        <a:off x="4223646" y="-3072609"/>
        <a:ext cx="1407391" cy="7571250"/>
      </dsp:txXfrm>
    </dsp:sp>
    <dsp:sp modelId="{607E0081-0122-4B95-B4B6-204FAAC54E50}">
      <dsp:nvSpPr>
        <dsp:cNvPr id="0" name=""/>
        <dsp:cNvSpPr/>
      </dsp:nvSpPr>
      <dsp:spPr>
        <a:xfrm rot="5400000">
          <a:off x="-244653" y="1991840"/>
          <a:ext cx="1631024" cy="1141717"/>
        </a:xfrm>
        <a:prstGeom prst="chevron">
          <a:avLst/>
        </a:prstGeom>
        <a:solidFill>
          <a:schemeClr val="accent2">
            <a:hueOff val="7627375"/>
            <a:satOff val="10257"/>
            <a:lumOff val="13922"/>
            <a:alphaOff val="0"/>
          </a:schemeClr>
        </a:solidFill>
        <a:ln w="50800" cap="flat" cmpd="sng" algn="ctr">
          <a:solidFill>
            <a:schemeClr val="accent2">
              <a:hueOff val="7627375"/>
              <a:satOff val="10257"/>
              <a:lumOff val="13922"/>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b="1" kern="1200" dirty="0" smtClean="0">
              <a:latin typeface="華康粗圓體" pitchFamily="49" charset="-120"/>
              <a:ea typeface="華康粗圓體" pitchFamily="49" charset="-120"/>
            </a:rPr>
            <a:t>運用</a:t>
          </a:r>
          <a:endParaRPr lang="zh-TW" altLang="en-US" sz="2900" b="1" kern="1200" dirty="0">
            <a:latin typeface="華康粗圓體" pitchFamily="49" charset="-120"/>
            <a:ea typeface="華康粗圓體" pitchFamily="49" charset="-120"/>
          </a:endParaRPr>
        </a:p>
      </dsp:txBody>
      <dsp:txXfrm rot="5400000">
        <a:off x="-244653" y="1991840"/>
        <a:ext cx="1631024" cy="1141717"/>
      </dsp:txXfrm>
    </dsp:sp>
    <dsp:sp modelId="{4FD71D0C-4F8C-45F8-86C7-0332F36E2067}">
      <dsp:nvSpPr>
        <dsp:cNvPr id="0" name=""/>
        <dsp:cNvSpPr/>
      </dsp:nvSpPr>
      <dsp:spPr>
        <a:xfrm rot="5400000">
          <a:off x="4293135" y="-1508355"/>
          <a:ext cx="1268414" cy="7571250"/>
        </a:xfrm>
        <a:prstGeom prst="round2SameRect">
          <a:avLst/>
        </a:prstGeom>
        <a:solidFill>
          <a:schemeClr val="lt1">
            <a:alpha val="90000"/>
            <a:hueOff val="0"/>
            <a:satOff val="0"/>
            <a:lumOff val="0"/>
            <a:alphaOff val="0"/>
          </a:schemeClr>
        </a:solidFill>
        <a:ln w="50800" cap="flat" cmpd="sng" algn="ctr">
          <a:solidFill>
            <a:schemeClr val="accent2">
              <a:hueOff val="7627375"/>
              <a:satOff val="10257"/>
              <a:lumOff val="13922"/>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360363" lvl="1" indent="-360363"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孩子狀態：相信並接受星座的說法</a:t>
          </a:r>
          <a:endParaRPr lang="zh-TW" altLang="en-US" sz="2400" kern="1200" dirty="0">
            <a:latin typeface="華康粗圓體" pitchFamily="49" charset="-120"/>
            <a:ea typeface="華康粗圓體" pitchFamily="49" charset="-120"/>
          </a:endParaRPr>
        </a:p>
        <a:p>
          <a:pPr marL="360363" lvl="1" indent="-360363"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因應：人的腳步是神所定，選擇自己的路，要依據自己的性向、能力、興趣及外在環境</a:t>
          </a:r>
          <a:endParaRPr lang="zh-TW" altLang="en-US" sz="2400" kern="1200" dirty="0">
            <a:latin typeface="華康粗圓體" pitchFamily="49" charset="-120"/>
            <a:ea typeface="華康粗圓體" pitchFamily="49" charset="-120"/>
          </a:endParaRPr>
        </a:p>
      </dsp:txBody>
      <dsp:txXfrm rot="5400000">
        <a:off x="4293135" y="-1508355"/>
        <a:ext cx="1268414" cy="7571250"/>
      </dsp:txXfrm>
    </dsp:sp>
    <dsp:sp modelId="{DFA5A96C-E6FD-408F-98E2-1652760C5DF5}">
      <dsp:nvSpPr>
        <dsp:cNvPr id="0" name=""/>
        <dsp:cNvSpPr/>
      </dsp:nvSpPr>
      <dsp:spPr>
        <a:xfrm rot="5400000">
          <a:off x="-244653" y="3716852"/>
          <a:ext cx="1631024" cy="1141717"/>
        </a:xfrm>
        <a:prstGeom prst="chevron">
          <a:avLst/>
        </a:prstGeom>
        <a:solidFill>
          <a:schemeClr val="accent2">
            <a:hueOff val="15254749"/>
            <a:satOff val="20514"/>
            <a:lumOff val="27843"/>
            <a:alphaOff val="0"/>
          </a:schemeClr>
        </a:solidFill>
        <a:ln w="50800" cap="flat" cmpd="sng" algn="ctr">
          <a:solidFill>
            <a:schemeClr val="accent2">
              <a:hueOff val="15254749"/>
              <a:satOff val="20514"/>
              <a:lumOff val="27843"/>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b="1" kern="1200" dirty="0" smtClean="0">
              <a:latin typeface="華康粗圓體" pitchFamily="49" charset="-120"/>
              <a:ea typeface="華康粗圓體" pitchFamily="49" charset="-120"/>
            </a:rPr>
            <a:t>研究</a:t>
          </a:r>
          <a:endParaRPr lang="zh-TW" altLang="en-US" sz="2900" b="1" kern="1200" dirty="0">
            <a:latin typeface="華康粗圓體" pitchFamily="49" charset="-120"/>
            <a:ea typeface="華康粗圓體" pitchFamily="49" charset="-120"/>
          </a:endParaRPr>
        </a:p>
      </dsp:txBody>
      <dsp:txXfrm rot="5400000">
        <a:off x="-244653" y="3716852"/>
        <a:ext cx="1631024" cy="1141717"/>
      </dsp:txXfrm>
    </dsp:sp>
    <dsp:sp modelId="{23561167-FCD0-4F25-861D-DAF45FC024B1}">
      <dsp:nvSpPr>
        <dsp:cNvPr id="0" name=""/>
        <dsp:cNvSpPr/>
      </dsp:nvSpPr>
      <dsp:spPr>
        <a:xfrm rot="5400000">
          <a:off x="4132377" y="216656"/>
          <a:ext cx="1589931" cy="7571250"/>
        </a:xfrm>
        <a:prstGeom prst="round2SameRect">
          <a:avLst/>
        </a:prstGeom>
        <a:solidFill>
          <a:schemeClr val="lt1">
            <a:alpha val="90000"/>
            <a:hueOff val="0"/>
            <a:satOff val="0"/>
            <a:lumOff val="0"/>
            <a:alphaOff val="0"/>
          </a:schemeClr>
        </a:solidFill>
        <a:ln w="50800" cap="flat" cmpd="sng" algn="ctr">
          <a:solidFill>
            <a:schemeClr val="accent2">
              <a:hueOff val="15254749"/>
              <a:satOff val="20514"/>
              <a:lumOff val="27843"/>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365125" lvl="1" indent="-365125"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孩子狀態：研究星座，參加相關研究性社團</a:t>
          </a:r>
          <a:endParaRPr lang="zh-TW" altLang="en-US" sz="2400" kern="1200" dirty="0">
            <a:latin typeface="華康粗圓體" pitchFamily="49" charset="-120"/>
            <a:ea typeface="華康粗圓體" pitchFamily="49" charset="-120"/>
          </a:endParaRPr>
        </a:p>
        <a:p>
          <a:pPr marL="365125" lvl="1" indent="-365125" algn="l" defTabSz="1066800">
            <a:lnSpc>
              <a:spcPct val="90000"/>
            </a:lnSpc>
            <a:spcBef>
              <a:spcPct val="0"/>
            </a:spcBef>
            <a:spcAft>
              <a:spcPct val="15000"/>
            </a:spcAft>
            <a:buChar char="••"/>
          </a:pPr>
          <a:r>
            <a:rPr lang="zh-TW" altLang="en-US" sz="2400" kern="1200" dirty="0" smtClean="0">
              <a:latin typeface="華康粗圓體" pitchFamily="49" charset="-120"/>
              <a:ea typeface="華康粗圓體" pitchFamily="49" charset="-120"/>
            </a:rPr>
            <a:t>因應：了解動機；學術研究與算命僅一念之隔，接受「造物者」的安排，就不必再受星座這個受造之物來左右我們的思想</a:t>
          </a:r>
          <a:endParaRPr lang="zh-TW" altLang="en-US" sz="2400" kern="1200" dirty="0">
            <a:latin typeface="華康粗圓體" pitchFamily="49" charset="-120"/>
            <a:ea typeface="華康粗圓體" pitchFamily="49" charset="-120"/>
          </a:endParaRPr>
        </a:p>
      </dsp:txBody>
      <dsp:txXfrm rot="5400000">
        <a:off x="4132377" y="216656"/>
        <a:ext cx="1589931" cy="7571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FB626-BCB1-40C6-AD85-44DB58687E15}" type="datetimeFigureOut">
              <a:rPr lang="zh-TW" altLang="en-US" smtClean="0"/>
              <a:pPr/>
              <a:t>2014/3/14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EB041-A521-4264-AF9D-5EBDA061C47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cstate="print"/>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zh-TW" altLang="en-US" smtClean="0"/>
              <a:t>按一下以編輯母片標題樣式</a:t>
            </a:r>
            <a:endParaRPr/>
          </a:p>
        </p:txBody>
      </p:sp>
      <p:sp>
        <p:nvSpPr>
          <p:cNvPr id="3" name="Subtitle 2"/>
          <p:cNvSpPr>
            <a:spLocks noGrp="1"/>
          </p:cNvSpPr>
          <p:nvPr>
            <p:ph type="subTitle" idx="1"/>
          </p:nvPr>
        </p:nvSpPr>
        <p:spPr>
          <a:xfrm>
            <a:off x="2987824" y="4149080"/>
            <a:ext cx="5545832" cy="1371600"/>
          </a:xfrm>
        </p:spPr>
        <p:txBody>
          <a:bodyPr anchor="t" anchorCtr="0">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dirty="0"/>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r>
              <a:rPr lang="en-US" altLang="zh-TW" smtClean="0"/>
              <a:t>3/28/2008</a:t>
            </a:r>
            <a:endParaRPr/>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DF28FB93-0A08-4E7D-8E63-9EFA29F1E093}" type="slidenum">
              <a:rPr/>
              <a:pPr/>
              <a:t>‹#›</a:t>
            </a:fld>
            <a:endParaRPr/>
          </a:p>
        </p:txBody>
      </p:sp>
      <p:pic>
        <p:nvPicPr>
          <p:cNvPr id="10" name="Picture 9" descr="Fresh title.png"/>
          <p:cNvPicPr>
            <a:picLocks noChangeAspect="1"/>
          </p:cNvPicPr>
          <p:nvPr/>
        </p:nvPicPr>
        <p:blipFill>
          <a:blip r:embed="rId2" cstate="print"/>
          <a:srcRect t="33632" b="59388"/>
          <a:stretch>
            <a:fillRect/>
          </a:stretch>
        </p:blipFill>
        <p:spPr>
          <a:xfrm>
            <a:off x="0" y="6598024"/>
            <a:ext cx="9143245" cy="259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r>
              <a:rPr lang="en-US" altLang="zh-TW"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r>
              <a:rPr lang="en-US" altLang="zh-TW"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dirty="0"/>
          </a:p>
        </p:txBody>
      </p:sp>
      <p:sp>
        <p:nvSpPr>
          <p:cNvPr id="3" name="Content Placeholder 2"/>
          <p:cNvSpPr>
            <a:spLocks noGrp="1"/>
          </p:cNvSpPr>
          <p:nvPr>
            <p:ph idx="1"/>
          </p:nvPr>
        </p:nvSpPr>
        <p:spPr>
          <a:xfrm>
            <a:off x="952500" y="2057400"/>
            <a:ext cx="7239000" cy="4179911"/>
          </a:xfrm>
        </p:spPr>
        <p:txBody>
          <a:bodyPr/>
          <a:lstStyle>
            <a:lvl1pPr>
              <a:defRPr sz="3200"/>
            </a:lvl1pPr>
            <a:lvl2pPr>
              <a:defRPr sz="2800"/>
            </a:lvl2pPr>
            <a:lvl3pPr>
              <a:defRPr sz="2400"/>
            </a:lvl3pPr>
            <a:lvl4pPr>
              <a:defRPr sz="2000"/>
            </a:lvl4pPr>
            <a:lvl5pPr>
              <a:defRPr sz="1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dirty="0"/>
          </a:p>
        </p:txBody>
      </p:sp>
      <p:sp>
        <p:nvSpPr>
          <p:cNvPr id="4" name="Date Placeholder 3"/>
          <p:cNvSpPr>
            <a:spLocks noGrp="1"/>
          </p:cNvSpPr>
          <p:nvPr>
            <p:ph type="dt" sz="half" idx="10"/>
          </p:nvPr>
        </p:nvSpPr>
        <p:spPr/>
        <p:txBody>
          <a:bodyPr/>
          <a:lstStyle/>
          <a:p>
            <a:r>
              <a:rPr lang="en-US" altLang="zh-TW"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cstate="print"/>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672353" y="6553200"/>
            <a:ext cx="1981200" cy="231013"/>
          </a:xfrm>
        </p:spPr>
        <p:txBody>
          <a:bodyPr/>
          <a:lstStyle/>
          <a:p>
            <a:r>
              <a:rPr lang="en-US" altLang="zh-TW" smtClean="0"/>
              <a:t>3/28/2008</a:t>
            </a:r>
            <a:endParaRPr/>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a:p>
        </p:txBody>
      </p:sp>
      <p:sp>
        <p:nvSpPr>
          <p:cNvPr id="6" name="Slide Number Placeholder 5"/>
          <p:cNvSpPr>
            <a:spLocks noGrp="1"/>
          </p:cNvSpPr>
          <p:nvPr>
            <p:ph type="sldNum" sz="quarter" idx="12"/>
          </p:nvPr>
        </p:nvSpPr>
        <p:spPr>
          <a:xfrm>
            <a:off x="7758953" y="6553200"/>
            <a:ext cx="685800" cy="231013"/>
          </a:xfrm>
        </p:spPr>
        <p:txBody>
          <a:bodyPr/>
          <a:lstStyle/>
          <a:p>
            <a:fld id="{DF28FB93-0A08-4E7D-8E63-9EFA29F1E093}"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4"/>
          <p:cNvSpPr>
            <a:spLocks noGrp="1"/>
          </p:cNvSpPr>
          <p:nvPr>
            <p:ph type="dt" sz="half" idx="10"/>
          </p:nvPr>
        </p:nvSpPr>
        <p:spPr/>
        <p:txBody>
          <a:bodyPr/>
          <a:lstStyle/>
          <a:p>
            <a:r>
              <a:rPr lang="en-US" altLang="zh-TW"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zh-TW" altLang="en-US" smtClean="0"/>
              <a:t>按一下以編輯母片文字樣式</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6"/>
          <p:cNvSpPr>
            <a:spLocks noGrp="1"/>
          </p:cNvSpPr>
          <p:nvPr>
            <p:ph type="dt" sz="half" idx="10"/>
          </p:nvPr>
        </p:nvSpPr>
        <p:spPr/>
        <p:txBody>
          <a:bodyPr/>
          <a:lstStyle/>
          <a:p>
            <a:r>
              <a:rPr lang="en-US" altLang="zh-TW" smtClean="0"/>
              <a:t>3/28/2008</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r>
              <a:rPr lang="en-US" altLang="zh-TW" smtClean="0"/>
              <a:t>3/28/2008</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TW" smtClean="0"/>
              <a:t>3/28/2008</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zh-TW" altLang="en-US" smtClean="0"/>
              <a:t>按一下以編輯母片標題樣式</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zh-TW" altLang="en-US" smtClean="0"/>
              <a:t>按一下以編輯母片文字樣式</a:t>
            </a:r>
          </a:p>
        </p:txBody>
      </p:sp>
      <p:sp>
        <p:nvSpPr>
          <p:cNvPr id="5" name="Date Placeholder 4"/>
          <p:cNvSpPr>
            <a:spLocks noGrp="1"/>
          </p:cNvSpPr>
          <p:nvPr>
            <p:ph type="dt" sz="half" idx="10"/>
          </p:nvPr>
        </p:nvSpPr>
        <p:spPr>
          <a:xfrm>
            <a:off x="952500" y="6553200"/>
            <a:ext cx="1828800" cy="228600"/>
          </a:xfrm>
        </p:spPr>
        <p:txBody>
          <a:bodyPr/>
          <a:lstStyle/>
          <a:p>
            <a:r>
              <a:rPr lang="en-US" altLang="zh-TW"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zh-TW" altLang="en-US" smtClean="0"/>
              <a:t>按一下以編輯母片標題樣式</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952500" y="6553200"/>
            <a:ext cx="1828800" cy="228600"/>
          </a:xfrm>
        </p:spPr>
        <p:txBody>
          <a:bodyPr/>
          <a:lstStyle/>
          <a:p>
            <a:r>
              <a:rPr lang="en-US" altLang="zh-TW"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cstate="print"/>
          <a:stretch>
            <a:fillRect/>
          </a:stretch>
        </p:blipFill>
        <p:spPr>
          <a:xfrm>
            <a:off x="0" y="566"/>
            <a:ext cx="9143245" cy="6857434"/>
          </a:xfrm>
          <a:prstGeom prst="rect">
            <a:avLst/>
          </a:prstGeom>
        </p:spPr>
      </p:pic>
      <p:sp>
        <p:nvSpPr>
          <p:cNvPr id="2" name="Title Placeholder 1"/>
          <p:cNvSpPr>
            <a:spLocks noGrp="1"/>
          </p:cNvSpPr>
          <p:nvPr>
            <p:ph type="title"/>
          </p:nvPr>
        </p:nvSpPr>
        <p:spPr>
          <a:xfrm>
            <a:off x="251520" y="188259"/>
            <a:ext cx="8892480" cy="1461247"/>
          </a:xfrm>
          <a:prstGeom prst="rect">
            <a:avLst/>
          </a:prstGeom>
        </p:spPr>
        <p:txBody>
          <a:bodyPr vert="horz" lIns="91440" tIns="45720" rIns="91440" bIns="45720" rtlCol="0" anchor="b" anchorCtr="0">
            <a:noAutofit/>
          </a:bodyPr>
          <a:lstStyle/>
          <a:p>
            <a:r>
              <a:rPr lang="zh-TW" altLang="en-US" dirty="0" smtClean="0"/>
              <a:t>按一下以編輯母片標題樣式</a:t>
            </a:r>
            <a:endParaRPr dirty="0"/>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dirty="0"/>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r>
              <a:rPr lang="en-US" altLang="zh-TW" smtClean="0"/>
              <a:t>3/28/2008</a:t>
            </a:r>
            <a:endParaRPr/>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DF28FB93-0A08-4E7D-8E63-9EFA29F1E093}" type="slidenum">
              <a:rPr/>
              <a:pPr/>
              <a:t>‹#›</a:t>
            </a:fld>
            <a:endParaRP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spcBef>
          <a:spcPct val="0"/>
        </a:spcBef>
        <a:buNone/>
        <a:defRPr sz="5400" b="1" kern="1200">
          <a:solidFill>
            <a:schemeClr val="accent5">
              <a:lumMod val="50000"/>
            </a:schemeClr>
          </a:solidFill>
          <a:effectLst>
            <a:innerShdw blurRad="38100">
              <a:schemeClr val="tx1">
                <a:lumMod val="85000"/>
              </a:schemeClr>
            </a:innerShdw>
          </a:effectLst>
          <a:latin typeface="華康粗圓體" pitchFamily="49" charset="-120"/>
          <a:ea typeface="華康粗圓體" pitchFamily="49" charset="-120"/>
          <a:cs typeface="+mj-cs"/>
        </a:defRPr>
      </a:lvl1pPr>
    </p:titleStyle>
    <p:bodyStyle>
      <a:lvl1pPr marL="342900" indent="-342900" algn="l" defTabSz="914400" rtl="0" eaLnBrk="1" latinLnBrk="0" hangingPunct="1">
        <a:spcBef>
          <a:spcPts val="1800"/>
        </a:spcBef>
        <a:buFont typeface="Wingdings" pitchFamily="2" charset="2"/>
        <a:buChar char=""/>
        <a:defRPr sz="3200" b="0" kern="1200">
          <a:solidFill>
            <a:schemeClr val="tx1"/>
          </a:solidFill>
          <a:effectLst/>
          <a:latin typeface="華康粗圓體" pitchFamily="49" charset="-120"/>
          <a:ea typeface="華康粗圓體" pitchFamily="49" charset="-120"/>
          <a:cs typeface="+mn-cs"/>
        </a:defRPr>
      </a:lvl1pPr>
      <a:lvl2pPr marL="742950" indent="-285750" algn="l" defTabSz="914400" rtl="0" eaLnBrk="1" latinLnBrk="0" hangingPunct="1">
        <a:spcBef>
          <a:spcPts val="1800"/>
        </a:spcBef>
        <a:buFont typeface="Wingdings" pitchFamily="2" charset="2"/>
        <a:buChar char=""/>
        <a:defRPr sz="2800" b="0" kern="1200">
          <a:solidFill>
            <a:schemeClr val="tx1"/>
          </a:solidFill>
          <a:effectLst/>
          <a:latin typeface="華康粗圓體" pitchFamily="49" charset="-120"/>
          <a:ea typeface="華康粗圓體" pitchFamily="49" charset="-120"/>
          <a:cs typeface="+mn-cs"/>
        </a:defRPr>
      </a:lvl2pPr>
      <a:lvl3pPr marL="1143000" indent="-228600" algn="l" defTabSz="914400" rtl="0" eaLnBrk="1" latinLnBrk="0" hangingPunct="1">
        <a:spcBef>
          <a:spcPts val="1800"/>
        </a:spcBef>
        <a:buFont typeface="Wingdings" pitchFamily="2" charset="2"/>
        <a:buChar char=""/>
        <a:defRPr sz="2400" b="0" kern="1200">
          <a:solidFill>
            <a:schemeClr val="tx1"/>
          </a:solidFill>
          <a:effectLst/>
          <a:latin typeface="華康粗圓體" pitchFamily="49" charset="-120"/>
          <a:ea typeface="華康粗圓體" pitchFamily="49" charset="-120"/>
          <a:cs typeface="+mn-cs"/>
        </a:defRPr>
      </a:lvl3pPr>
      <a:lvl4pPr marL="1600200" indent="-228600" algn="l" defTabSz="914400" rtl="0" eaLnBrk="1" latinLnBrk="0" hangingPunct="1">
        <a:spcBef>
          <a:spcPts val="1800"/>
        </a:spcBef>
        <a:buFont typeface="Wingdings" pitchFamily="2" charset="2"/>
        <a:buChar char=""/>
        <a:defRPr sz="2000" b="0" kern="1200">
          <a:solidFill>
            <a:schemeClr val="tx1"/>
          </a:solidFill>
          <a:effectLst/>
          <a:latin typeface="華康粗圓體" pitchFamily="49" charset="-120"/>
          <a:ea typeface="華康粗圓體" pitchFamily="49" charset="-120"/>
          <a:cs typeface="+mn-cs"/>
        </a:defRPr>
      </a:lvl4pPr>
      <a:lvl5pPr marL="2057400" indent="-228600" algn="l" defTabSz="914400" rtl="0" eaLnBrk="1" latinLnBrk="0" hangingPunct="1">
        <a:spcBef>
          <a:spcPts val="1800"/>
        </a:spcBef>
        <a:buFont typeface="Wingdings" pitchFamily="2" charset="2"/>
        <a:buChar char="R"/>
        <a:defRPr sz="1800" b="0" kern="1200">
          <a:solidFill>
            <a:schemeClr val="tx1"/>
          </a:solidFill>
          <a:effectLst/>
          <a:latin typeface="華康粗圓體" pitchFamily="49" charset="-120"/>
          <a:ea typeface="華康粗圓體" pitchFamily="49" charset="-120"/>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epochtimes.com/i6/604140703091528.jpg"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hyperlink" Target="http://www.guangming.com.my/node/181807?tid=2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371600" y="1628800"/>
            <a:ext cx="7772400" cy="1470025"/>
          </a:xfrm>
        </p:spPr>
        <p:txBody>
          <a:bodyPr/>
          <a:lstStyle/>
          <a:p>
            <a:pPr algn="r"/>
            <a:r>
              <a:rPr lang="zh-TW" altLang="en-US" dirty="0" smtClean="0">
                <a:solidFill>
                  <a:schemeClr val="accent6">
                    <a:lumMod val="50000"/>
                  </a:schemeClr>
                </a:solidFill>
              </a:rPr>
              <a:t>留心校園的多元文化</a:t>
            </a:r>
            <a:endParaRPr lang="zh-TW" altLang="en-US" dirty="0">
              <a:solidFill>
                <a:schemeClr val="accent6">
                  <a:lumMod val="50000"/>
                </a:schemeClr>
              </a:solidFill>
            </a:endParaRPr>
          </a:p>
        </p:txBody>
      </p:sp>
      <p:sp>
        <p:nvSpPr>
          <p:cNvPr id="5" name="副標題 4"/>
          <p:cNvSpPr>
            <a:spLocks noGrp="1"/>
          </p:cNvSpPr>
          <p:nvPr>
            <p:ph type="subTitle" idx="1"/>
          </p:nvPr>
        </p:nvSpPr>
        <p:spPr>
          <a:xfrm>
            <a:off x="3707904" y="5157192"/>
            <a:ext cx="5257800" cy="1371600"/>
          </a:xfrm>
        </p:spPr>
        <p:txBody>
          <a:bodyPr>
            <a:normAutofit/>
          </a:bodyPr>
          <a:lstStyle/>
          <a:p>
            <a:pPr algn="r"/>
            <a:r>
              <a:rPr lang="zh-TW" altLang="en-US" sz="3600" smtClean="0"/>
              <a:t>北桃園</a:t>
            </a:r>
            <a:r>
              <a:rPr lang="zh-TW" altLang="en-US" sz="3600" dirty="0" smtClean="0"/>
              <a:t>教會：江長慈</a:t>
            </a:r>
            <a:endParaRPr lang="en-US" altLang="zh-TW" sz="3600" dirty="0" smtClean="0"/>
          </a:p>
        </p:txBody>
      </p:sp>
      <p:pic>
        <p:nvPicPr>
          <p:cNvPr id="6" name="Picture 2" descr="D:\花纹\天使.png"/>
          <p:cNvPicPr>
            <a:picLocks noChangeAspect="1" noChangeArrowheads="1"/>
          </p:cNvPicPr>
          <p:nvPr/>
        </p:nvPicPr>
        <p:blipFill>
          <a:blip r:embed="rId2" cstate="print"/>
          <a:srcRect/>
          <a:stretch>
            <a:fillRect/>
          </a:stretch>
        </p:blipFill>
        <p:spPr bwMode="auto">
          <a:xfrm rot="-1602448">
            <a:off x="4280209" y="4404219"/>
            <a:ext cx="681037" cy="785813"/>
          </a:xfrm>
          <a:prstGeom prst="rect">
            <a:avLst/>
          </a:prstGeom>
          <a:noFill/>
          <a:ln w="9525">
            <a:noFill/>
            <a:miter lim="800000"/>
            <a:headEnd/>
            <a:tailEnd/>
          </a:ln>
        </p:spPr>
      </p:pic>
      <p:pic>
        <p:nvPicPr>
          <p:cNvPr id="7" name="Picture 2" descr="D:\花纹\儿童.png"/>
          <p:cNvPicPr>
            <a:picLocks noChangeAspect="1" noChangeArrowheads="1"/>
          </p:cNvPicPr>
          <p:nvPr/>
        </p:nvPicPr>
        <p:blipFill>
          <a:blip r:embed="rId3" cstate="print"/>
          <a:srcRect/>
          <a:stretch>
            <a:fillRect/>
          </a:stretch>
        </p:blipFill>
        <p:spPr bwMode="auto">
          <a:xfrm rot="21378988">
            <a:off x="6300192" y="5949280"/>
            <a:ext cx="2160240" cy="648072"/>
          </a:xfrm>
          <a:prstGeom prst="rect">
            <a:avLst/>
          </a:prstGeom>
          <a:noFill/>
          <a:ln w="9525">
            <a:noFill/>
            <a:miter lim="800000"/>
            <a:headEnd/>
            <a:tailEnd/>
          </a:ln>
        </p:spPr>
      </p:pic>
      <p:pic>
        <p:nvPicPr>
          <p:cNvPr id="9" name="圖片 8" descr="SchoolHouse.jpg"/>
          <p:cNvPicPr>
            <a:picLocks noChangeAspect="1"/>
          </p:cNvPicPr>
          <p:nvPr/>
        </p:nvPicPr>
        <p:blipFill>
          <a:blip r:embed="rId4" cstate="print"/>
          <a:stretch>
            <a:fillRect/>
          </a:stretch>
        </p:blipFill>
        <p:spPr>
          <a:xfrm>
            <a:off x="0" y="1772816"/>
            <a:ext cx="2018957" cy="17530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0243 -0.0544 C 0.76597 -0.06991 0.72969 -0.08518 0.69427 -0.07592 C 0.65885 -0.06667 0.6309 0.00208 0.58958 0.00162 C 0.54826 0.00116 0.49497 -0.08032 0.44653 -0.07917 C 0.39809 -0.07801 0.34931 0.00579 0.29879 0.00926 C 0.24826 0.01273 0.19288 -0.05741 0.14306 -0.05903 C 0.09323 -0.06065 0.04653 -0.03032 2.77778E-7 -4.44444E-6 " pathEditMode="relative" ptsTypes="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sz="4000" dirty="0" smtClean="0"/>
              <a:t>凡是我都可行，但不都有益處</a:t>
            </a:r>
            <a:r>
              <a:rPr lang="en-US" altLang="zh-TW" sz="4000" dirty="0" smtClean="0"/>
              <a:t/>
            </a:r>
            <a:br>
              <a:rPr lang="en-US" altLang="zh-TW" sz="4000" dirty="0" smtClean="0"/>
            </a:br>
            <a:r>
              <a:rPr lang="en-US" altLang="zh-TW" sz="4000" dirty="0" smtClean="0"/>
              <a:t>(</a:t>
            </a:r>
            <a:r>
              <a:rPr lang="zh-TW" altLang="en-US" sz="4000" dirty="0" smtClean="0"/>
              <a:t>林前</a:t>
            </a:r>
            <a:r>
              <a:rPr lang="en-US" altLang="zh-TW" sz="4000" dirty="0" smtClean="0"/>
              <a:t>6:12)</a:t>
            </a:r>
            <a:endParaRPr lang="zh-TW" altLang="en-US" sz="4000" dirty="0"/>
          </a:p>
        </p:txBody>
      </p:sp>
      <p:sp>
        <p:nvSpPr>
          <p:cNvPr id="6" name="內容版面配置區 5"/>
          <p:cNvSpPr>
            <a:spLocks noGrp="1"/>
          </p:cNvSpPr>
          <p:nvPr>
            <p:ph idx="1"/>
          </p:nvPr>
        </p:nvSpPr>
        <p:spPr>
          <a:xfrm>
            <a:off x="755576" y="2276872"/>
            <a:ext cx="6624736" cy="2664296"/>
          </a:xfrm>
        </p:spPr>
        <p:txBody>
          <a:bodyPr>
            <a:normAutofit/>
          </a:bodyPr>
          <a:lstStyle/>
          <a:p>
            <a:r>
              <a:rPr lang="zh-TW" altLang="en-US" dirty="0" smtClean="0"/>
              <a:t>你會在民間的「中元節」做甚麼？</a:t>
            </a:r>
            <a:endParaRPr lang="en-US" altLang="zh-TW" dirty="0" smtClean="0"/>
          </a:p>
          <a:p>
            <a:r>
              <a:rPr lang="zh-TW" altLang="en-US" dirty="0" smtClean="0"/>
              <a:t>為什麼准許孩子在西方的「中元節」扮成鬼魔參與遊行？</a:t>
            </a:r>
            <a:endParaRPr lang="en-US" altLang="zh-TW" dirty="0" smtClean="0"/>
          </a:p>
          <a:p>
            <a:r>
              <a:rPr lang="zh-TW" altLang="en-US" dirty="0" smtClean="0"/>
              <a:t>不給糖就搗蛋是合乎中道的行為？</a:t>
            </a:r>
            <a:endParaRPr lang="en-US" altLang="zh-TW" dirty="0" smtClean="0"/>
          </a:p>
          <a:p>
            <a:endParaRPr lang="zh-TW" altLang="en-US" dirty="0"/>
          </a:p>
        </p:txBody>
      </p:sp>
      <p:pic>
        <p:nvPicPr>
          <p:cNvPr id="9" name="圖片 8" descr="MC900287582.bmp"/>
          <p:cNvPicPr>
            <a:picLocks noChangeAspect="1"/>
          </p:cNvPicPr>
          <p:nvPr/>
        </p:nvPicPr>
        <p:blipFill>
          <a:blip r:embed="rId2" cstate="print"/>
          <a:stretch>
            <a:fillRect/>
          </a:stretch>
        </p:blipFill>
        <p:spPr>
          <a:xfrm rot="21190721">
            <a:off x="7385857" y="4706749"/>
            <a:ext cx="1439657" cy="1397157"/>
          </a:xfrm>
          <a:prstGeom prst="rect">
            <a:avLst/>
          </a:prstGeom>
        </p:spPr>
      </p:pic>
      <p:sp>
        <p:nvSpPr>
          <p:cNvPr id="7" name="投影片編號版面配置區 6"/>
          <p:cNvSpPr>
            <a:spLocks noGrp="1"/>
          </p:cNvSpPr>
          <p:nvPr>
            <p:ph type="sldNum" sz="quarter" idx="12"/>
          </p:nvPr>
        </p:nvSpPr>
        <p:spPr/>
        <p:txBody>
          <a:bodyPr/>
          <a:lstStyle/>
          <a:p>
            <a:fld id="{DF28FB93-0A08-4E7D-8E63-9EFA29F1E093}" type="slidenum">
              <a:rPr lang="en-US" altLang="zh-TW" smtClean="0"/>
              <a:pPr/>
              <a:t>10</a:t>
            </a:fld>
            <a:endParaRPr lang="en-US" altLang="zh-TW"/>
          </a:p>
        </p:txBody>
      </p:sp>
      <p:pic>
        <p:nvPicPr>
          <p:cNvPr id="11" name="圖片 10" descr="MC900222233.bmp"/>
          <p:cNvPicPr>
            <a:picLocks noChangeAspect="1"/>
          </p:cNvPicPr>
          <p:nvPr/>
        </p:nvPicPr>
        <p:blipFill>
          <a:blip r:embed="rId3" cstate="print"/>
          <a:stretch>
            <a:fillRect/>
          </a:stretch>
        </p:blipFill>
        <p:spPr>
          <a:xfrm>
            <a:off x="5292080" y="5589240"/>
            <a:ext cx="2185841" cy="572841"/>
          </a:xfrm>
          <a:prstGeom prst="rect">
            <a:avLst/>
          </a:prstGeom>
        </p:spPr>
      </p:pic>
      <p:pic>
        <p:nvPicPr>
          <p:cNvPr id="14" name="圖片 13" descr="MC900222233.bmp"/>
          <p:cNvPicPr>
            <a:picLocks noChangeAspect="1"/>
          </p:cNvPicPr>
          <p:nvPr/>
        </p:nvPicPr>
        <p:blipFill>
          <a:blip r:embed="rId3" cstate="print"/>
          <a:stretch>
            <a:fillRect/>
          </a:stretch>
        </p:blipFill>
        <p:spPr>
          <a:xfrm>
            <a:off x="3059832" y="5589240"/>
            <a:ext cx="2185841" cy="572841"/>
          </a:xfrm>
          <a:prstGeom prst="rect">
            <a:avLst/>
          </a:prstGeom>
        </p:spPr>
      </p:pic>
      <p:pic>
        <p:nvPicPr>
          <p:cNvPr id="15" name="圖片 14" descr="MC900338490.bmp"/>
          <p:cNvPicPr>
            <a:picLocks noChangeAspect="1"/>
          </p:cNvPicPr>
          <p:nvPr/>
        </p:nvPicPr>
        <p:blipFill>
          <a:blip r:embed="rId4" cstate="print"/>
          <a:stretch>
            <a:fillRect/>
          </a:stretch>
        </p:blipFill>
        <p:spPr>
          <a:xfrm rot="20163996">
            <a:off x="422926" y="534766"/>
            <a:ext cx="780331" cy="655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ox(in)">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51520" y="0"/>
            <a:ext cx="8892480" cy="1461247"/>
          </a:xfrm>
        </p:spPr>
        <p:txBody>
          <a:bodyPr/>
          <a:lstStyle/>
          <a:p>
            <a:r>
              <a:rPr lang="zh-TW" altLang="en-US" dirty="0" smtClean="0"/>
              <a:t>西方的中元節：萬聖節</a:t>
            </a:r>
            <a:endParaRPr lang="zh-TW" altLang="en-US" dirty="0"/>
          </a:p>
        </p:txBody>
      </p:sp>
      <p:sp>
        <p:nvSpPr>
          <p:cNvPr id="4" name="內容版面配置區 3"/>
          <p:cNvSpPr>
            <a:spLocks noGrp="1"/>
          </p:cNvSpPr>
          <p:nvPr>
            <p:ph idx="1"/>
          </p:nvPr>
        </p:nvSpPr>
        <p:spPr>
          <a:xfrm>
            <a:off x="539552" y="1916832"/>
            <a:ext cx="7920880" cy="4464496"/>
          </a:xfrm>
        </p:spPr>
        <p:txBody>
          <a:bodyPr>
            <a:normAutofit/>
          </a:bodyPr>
          <a:lstStyle/>
          <a:p>
            <a:r>
              <a:rPr lang="zh-TW" altLang="en-US" dirty="0" smtClean="0"/>
              <a:t>由來：</a:t>
            </a:r>
            <a:endParaRPr lang="en-US" altLang="zh-TW" dirty="0" smtClean="0"/>
          </a:p>
          <a:p>
            <a:pPr lvl="1">
              <a:lnSpc>
                <a:spcPct val="120000"/>
              </a:lnSpc>
            </a:pPr>
            <a:r>
              <a:rPr lang="zh-TW" altLang="zh-TW" dirty="0" smtClean="0"/>
              <a:t>西元前五世紀，愛爾蘭的喀爾特族人，將夏末訂在</a:t>
            </a:r>
            <a:r>
              <a:rPr lang="en-US" altLang="zh-TW" dirty="0" smtClean="0"/>
              <a:t>10</a:t>
            </a:r>
            <a:r>
              <a:rPr lang="zh-TW" altLang="zh-TW" dirty="0" smtClean="0"/>
              <a:t>月</a:t>
            </a:r>
            <a:r>
              <a:rPr lang="en-US" altLang="zh-TW" dirty="0" smtClean="0"/>
              <a:t>31</a:t>
            </a:r>
            <a:r>
              <a:rPr lang="zh-TW" altLang="zh-TW" dirty="0" smtClean="0"/>
              <a:t>日，同時在這天慶祝新年。</a:t>
            </a:r>
            <a:endParaRPr lang="en-US" altLang="zh-TW" dirty="0" smtClean="0"/>
          </a:p>
          <a:p>
            <a:pPr lvl="1">
              <a:lnSpc>
                <a:spcPct val="120000"/>
              </a:lnSpc>
            </a:pPr>
            <a:r>
              <a:rPr lang="zh-TW" altLang="zh-TW" dirty="0" smtClean="0"/>
              <a:t>傳說每年到了這一天，是遊魂出沒找替死鬼的唯一機會。為了不讓這些遊魂得逞，村民打扮成鬼魂，在村莊各地熱熱鬧鬧的遊行，希望嚇走那些孤魂野鬼。</a:t>
            </a:r>
            <a:endParaRPr lang="zh-TW" altLang="en-US" dirty="0"/>
          </a:p>
        </p:txBody>
      </p:sp>
      <p:sp>
        <p:nvSpPr>
          <p:cNvPr id="2" name="投影片編號版面配置區 1"/>
          <p:cNvSpPr>
            <a:spLocks noGrp="1"/>
          </p:cNvSpPr>
          <p:nvPr>
            <p:ph type="sldNum" sz="quarter" idx="12"/>
          </p:nvPr>
        </p:nvSpPr>
        <p:spPr/>
        <p:txBody>
          <a:bodyPr/>
          <a:lstStyle/>
          <a:p>
            <a:fld id="{DF28FB93-0A08-4E7D-8E63-9EFA29F1E093}" type="slidenum">
              <a:rPr lang="en-US" altLang="zh-TW" smtClean="0"/>
              <a:pPr/>
              <a:t>11</a:t>
            </a:fld>
            <a:endParaRPr lang="en-US" altLang="zh-TW"/>
          </a:p>
        </p:txBody>
      </p:sp>
      <p:pic>
        <p:nvPicPr>
          <p:cNvPr id="5" name="圖片 4" descr="lovly pens.JPG"/>
          <p:cNvPicPr>
            <a:picLocks noChangeAspect="1"/>
          </p:cNvPicPr>
          <p:nvPr/>
        </p:nvPicPr>
        <p:blipFill>
          <a:blip r:embed="rId2" cstate="print"/>
          <a:stretch>
            <a:fillRect/>
          </a:stretch>
        </p:blipFill>
        <p:spPr>
          <a:xfrm rot="21250666">
            <a:off x="7515739" y="1116155"/>
            <a:ext cx="1317333" cy="1317333"/>
          </a:xfrm>
          <a:prstGeom prst="rect">
            <a:avLst/>
          </a:prstGeom>
        </p:spPr>
      </p:pic>
      <p:grpSp>
        <p:nvGrpSpPr>
          <p:cNvPr id="8" name="群組 7"/>
          <p:cNvGrpSpPr/>
          <p:nvPr/>
        </p:nvGrpSpPr>
        <p:grpSpPr>
          <a:xfrm>
            <a:off x="899592" y="1772816"/>
            <a:ext cx="7848872" cy="3816424"/>
            <a:chOff x="-1980728" y="620688"/>
            <a:chExt cx="7128792" cy="3816424"/>
          </a:xfrm>
        </p:grpSpPr>
        <p:sp>
          <p:nvSpPr>
            <p:cNvPr id="7" name="圓角矩形 6"/>
            <p:cNvSpPr/>
            <p:nvPr/>
          </p:nvSpPr>
          <p:spPr>
            <a:xfrm>
              <a:off x="-1980728" y="620688"/>
              <a:ext cx="7128792"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a:p>
          </p:txBody>
        </p:sp>
        <p:pic>
          <p:nvPicPr>
            <p:cNvPr id="6" name="圖片 5" descr="問題3.bmp"/>
            <p:cNvPicPr>
              <a:picLocks noChangeAspect="1"/>
            </p:cNvPicPr>
            <p:nvPr/>
          </p:nvPicPr>
          <p:blipFill>
            <a:blip r:embed="rId3" cstate="print"/>
            <a:stretch>
              <a:fillRect/>
            </a:stretch>
          </p:blipFill>
          <p:spPr>
            <a:xfrm>
              <a:off x="3643823" y="980728"/>
              <a:ext cx="1317319" cy="1455984"/>
            </a:xfrm>
            <a:prstGeom prst="rect">
              <a:avLst/>
            </a:prstGeom>
          </p:spPr>
        </p:pic>
      </p:grpSp>
      <p:sp>
        <p:nvSpPr>
          <p:cNvPr id="9" name="矩形 8"/>
          <p:cNvSpPr/>
          <p:nvPr/>
        </p:nvSpPr>
        <p:spPr>
          <a:xfrm>
            <a:off x="1403648" y="1916832"/>
            <a:ext cx="5976664" cy="3293209"/>
          </a:xfrm>
          <a:prstGeom prst="rect">
            <a:avLst/>
          </a:prstGeom>
        </p:spPr>
        <p:txBody>
          <a:bodyPr wrap="square">
            <a:spAutoFit/>
          </a:bodyPr>
          <a:lstStyle/>
          <a:p>
            <a:pPr algn="ctr"/>
            <a:r>
              <a:rPr lang="zh-TW" altLang="en-US" sz="3600" dirty="0" smtClean="0"/>
              <a:t>不給糖就搗蛋！</a:t>
            </a:r>
            <a:endParaRPr lang="en-US" altLang="zh-TW" sz="3600" dirty="0" smtClean="0"/>
          </a:p>
          <a:p>
            <a:pPr algn="ctr"/>
            <a:endParaRPr lang="en-US" altLang="zh-TW" sz="1200" dirty="0" smtClean="0"/>
          </a:p>
          <a:p>
            <a:r>
              <a:rPr lang="zh-TW" altLang="en-US" sz="3200" dirty="0" smtClean="0"/>
              <a:t>是可愛還是？</a:t>
            </a:r>
            <a:endParaRPr lang="en-US" altLang="zh-TW" sz="3200" dirty="0" smtClean="0"/>
          </a:p>
          <a:p>
            <a:r>
              <a:rPr lang="zh-TW" altLang="en-US" sz="3200" dirty="0" smtClean="0"/>
              <a:t>仔細想想：可說是勒索的行為</a:t>
            </a:r>
            <a:endParaRPr lang="en-US" altLang="zh-TW" sz="3200" dirty="0" smtClean="0"/>
          </a:p>
          <a:p>
            <a:endParaRPr lang="en-US" altLang="zh-TW" sz="3200" dirty="0" smtClean="0"/>
          </a:p>
          <a:p>
            <a:r>
              <a:rPr lang="zh-TW" altLang="en-US" sz="3200" dirty="0" smtClean="0"/>
              <a:t>既然是沒有益處的行為，就不要讓孩子參與吧！</a:t>
            </a:r>
            <a:endParaRPr lang="zh-TW"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i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sz="4000" dirty="0" smtClean="0"/>
              <a:t>凡是我都可行，但不都有益處</a:t>
            </a:r>
            <a:r>
              <a:rPr lang="en-US" altLang="zh-TW" sz="4000" dirty="0" smtClean="0"/>
              <a:t/>
            </a:r>
            <a:br>
              <a:rPr lang="en-US" altLang="zh-TW" sz="4000" dirty="0" smtClean="0"/>
            </a:br>
            <a:r>
              <a:rPr lang="en-US" altLang="zh-TW" sz="4000" dirty="0" smtClean="0"/>
              <a:t>(</a:t>
            </a:r>
            <a:r>
              <a:rPr lang="zh-TW" altLang="en-US" sz="4000" dirty="0" smtClean="0"/>
              <a:t>林前</a:t>
            </a:r>
            <a:r>
              <a:rPr lang="en-US" altLang="zh-TW" sz="4000" dirty="0" smtClean="0"/>
              <a:t>6:12)</a:t>
            </a:r>
            <a:endParaRPr lang="zh-TW" altLang="en-US" sz="4000" dirty="0"/>
          </a:p>
        </p:txBody>
      </p:sp>
      <p:sp>
        <p:nvSpPr>
          <p:cNvPr id="6" name="內容版面配置區 5"/>
          <p:cNvSpPr>
            <a:spLocks noGrp="1"/>
          </p:cNvSpPr>
          <p:nvPr>
            <p:ph idx="1"/>
          </p:nvPr>
        </p:nvSpPr>
        <p:spPr>
          <a:xfrm>
            <a:off x="1115616" y="2492896"/>
            <a:ext cx="4752528" cy="2595736"/>
          </a:xfrm>
        </p:spPr>
        <p:txBody>
          <a:bodyPr>
            <a:normAutofit fontScale="92500" lnSpcReduction="10000"/>
          </a:bodyPr>
          <a:lstStyle/>
          <a:p>
            <a:pPr marL="0" indent="0" algn="ctr">
              <a:lnSpc>
                <a:spcPct val="200000"/>
              </a:lnSpc>
              <a:buNone/>
            </a:pPr>
            <a:r>
              <a:rPr lang="zh-TW" altLang="en-US" sz="4600" dirty="0" smtClean="0"/>
              <a:t>找彩蛋與耶穌復活有甚麼關係？</a:t>
            </a:r>
            <a:endParaRPr lang="en-US" altLang="zh-TW" sz="4600" dirty="0" smtClean="0"/>
          </a:p>
          <a:p>
            <a:pPr>
              <a:buNone/>
            </a:pPr>
            <a:endParaRPr lang="zh-TW" altLang="en-US" dirty="0"/>
          </a:p>
        </p:txBody>
      </p:sp>
      <p:sp>
        <p:nvSpPr>
          <p:cNvPr id="7" name="投影片編號版面配置區 6"/>
          <p:cNvSpPr>
            <a:spLocks noGrp="1"/>
          </p:cNvSpPr>
          <p:nvPr>
            <p:ph type="sldNum" sz="quarter" idx="12"/>
          </p:nvPr>
        </p:nvSpPr>
        <p:spPr/>
        <p:txBody>
          <a:bodyPr/>
          <a:lstStyle/>
          <a:p>
            <a:fld id="{DF28FB93-0A08-4E7D-8E63-9EFA29F1E093}" type="slidenum">
              <a:rPr lang="en-US" altLang="zh-TW" smtClean="0"/>
              <a:pPr/>
              <a:t>12</a:t>
            </a:fld>
            <a:endParaRPr lang="en-US" altLang="zh-TW"/>
          </a:p>
        </p:txBody>
      </p:sp>
      <p:pic>
        <p:nvPicPr>
          <p:cNvPr id="8" name="圖片 7" descr="MC900338490.bmp"/>
          <p:cNvPicPr>
            <a:picLocks noChangeAspect="1"/>
          </p:cNvPicPr>
          <p:nvPr/>
        </p:nvPicPr>
        <p:blipFill>
          <a:blip r:embed="rId2" cstate="print"/>
          <a:stretch>
            <a:fillRect/>
          </a:stretch>
        </p:blipFill>
        <p:spPr>
          <a:xfrm rot="20163996">
            <a:off x="422926" y="534766"/>
            <a:ext cx="780331" cy="655430"/>
          </a:xfrm>
          <a:prstGeom prst="rect">
            <a:avLst/>
          </a:prstGeom>
        </p:spPr>
      </p:pic>
      <p:pic>
        <p:nvPicPr>
          <p:cNvPr id="10" name="圖片 9" descr="MC900426913.bmp"/>
          <p:cNvPicPr>
            <a:picLocks noChangeAspect="1"/>
          </p:cNvPicPr>
          <p:nvPr/>
        </p:nvPicPr>
        <p:blipFill>
          <a:blip r:embed="rId3" cstate="print"/>
          <a:stretch>
            <a:fillRect/>
          </a:stretch>
        </p:blipFill>
        <p:spPr>
          <a:xfrm>
            <a:off x="6300192" y="2852936"/>
            <a:ext cx="2401544" cy="2376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復活節</a:t>
            </a:r>
            <a:endParaRPr lang="zh-TW" altLang="en-US" dirty="0"/>
          </a:p>
        </p:txBody>
      </p:sp>
      <p:sp>
        <p:nvSpPr>
          <p:cNvPr id="3" name="內容版面配置區 2"/>
          <p:cNvSpPr>
            <a:spLocks noGrp="1"/>
          </p:cNvSpPr>
          <p:nvPr>
            <p:ph idx="1"/>
          </p:nvPr>
        </p:nvSpPr>
        <p:spPr>
          <a:xfrm>
            <a:off x="467544" y="1988840"/>
            <a:ext cx="8208912" cy="4392488"/>
          </a:xfrm>
        </p:spPr>
        <p:txBody>
          <a:bodyPr>
            <a:noAutofit/>
          </a:bodyPr>
          <a:lstStyle/>
          <a:p>
            <a:pPr marL="449263" indent="-449263">
              <a:lnSpc>
                <a:spcPct val="145000"/>
              </a:lnSpc>
              <a:spcBef>
                <a:spcPts val="0"/>
              </a:spcBef>
            </a:pPr>
            <a:r>
              <a:rPr lang="zh-TW" altLang="zh-TW" sz="2400" dirty="0" smtClean="0"/>
              <a:t>復活節定在每年春分月圓之後第一個星期日舉行是古代人們慶祝春回大地一切恢復生機的節日</a:t>
            </a:r>
            <a:r>
              <a:rPr lang="en-US" altLang="zh-TW" sz="2400" dirty="0" smtClean="0"/>
              <a:t>(</a:t>
            </a:r>
            <a:r>
              <a:rPr lang="zh-TW" altLang="en-US" sz="2400" dirty="0" smtClean="0"/>
              <a:t>春分約在每年三月</a:t>
            </a:r>
            <a:r>
              <a:rPr lang="en-US" altLang="zh-TW" sz="2400" dirty="0" smtClean="0"/>
              <a:t>20-22</a:t>
            </a:r>
            <a:r>
              <a:rPr lang="zh-TW" altLang="en-US" sz="2400" dirty="0" smtClean="0"/>
              <a:t>日，指的是春天過一半，日照漸長</a:t>
            </a:r>
            <a:r>
              <a:rPr lang="en-US" altLang="zh-TW" sz="2400" dirty="0" smtClean="0"/>
              <a:t>)</a:t>
            </a:r>
          </a:p>
          <a:p>
            <a:pPr marL="449263" indent="-449263">
              <a:lnSpc>
                <a:spcPct val="145000"/>
              </a:lnSpc>
              <a:spcBef>
                <a:spcPts val="0"/>
              </a:spcBef>
            </a:pPr>
            <a:r>
              <a:rPr lang="zh-TW" altLang="zh-TW" sz="2400" dirty="0" smtClean="0"/>
              <a:t>可追溯到古巴比倫的愛情、生育和戰爭女神「伊什塔爾」</a:t>
            </a:r>
            <a:r>
              <a:rPr lang="en-US" altLang="zh-TW" sz="2400" dirty="0" smtClean="0"/>
              <a:t>(Ishtar)</a:t>
            </a:r>
            <a:r>
              <a:rPr lang="zh-TW" altLang="zh-TW" sz="2400" dirty="0" smtClean="0"/>
              <a:t>。日耳曼民族每年春分都要祭拜「曙光女神</a:t>
            </a:r>
            <a:r>
              <a:rPr lang="en-US" altLang="zh-TW" sz="2400" dirty="0" smtClean="0"/>
              <a:t>(</a:t>
            </a:r>
            <a:r>
              <a:rPr lang="en-US" altLang="zh-TW" sz="2400" dirty="0" err="1" smtClean="0"/>
              <a:t>Sunner</a:t>
            </a:r>
            <a:r>
              <a:rPr lang="zh-TW" altLang="zh-TW" sz="2400" dirty="0" smtClean="0"/>
              <a:t>，又叫</a:t>
            </a:r>
            <a:r>
              <a:rPr lang="en-US" altLang="zh-TW" sz="2400" dirty="0" err="1" smtClean="0"/>
              <a:t>Eostre</a:t>
            </a:r>
            <a:r>
              <a:rPr lang="en-US" altLang="zh-TW" sz="2400" dirty="0" smtClean="0"/>
              <a:t>)</a:t>
            </a:r>
            <a:r>
              <a:rPr lang="zh-TW" altLang="zh-TW" sz="2400" dirty="0" smtClean="0"/>
              <a:t>」，盛宴將在春分時舉行，後人認為太陽是從東方升起的，演變成西歐的黎明和春天女神以</a:t>
            </a:r>
            <a:r>
              <a:rPr lang="en-US" altLang="zh-TW" sz="2400" dirty="0" err="1" smtClean="0"/>
              <a:t>Eastre</a:t>
            </a:r>
            <a:r>
              <a:rPr lang="zh-TW" altLang="zh-TW" sz="2400" dirty="0" smtClean="0"/>
              <a:t>為名。</a:t>
            </a:r>
            <a:endParaRPr lang="en-US" altLang="zh-TW" sz="2400" dirty="0" smtClean="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13</a:t>
            </a:fld>
            <a:endParaRPr lang="en-US" altLang="zh-TW"/>
          </a:p>
        </p:txBody>
      </p:sp>
      <p:pic>
        <p:nvPicPr>
          <p:cNvPr id="5" name="圖片 4" descr="http://www.epochtimes.com/i6/604140703091528--ss.jpg">
            <a:hlinkClick r:id="rId2" tgtFrame="_blank"/>
          </p:cNvPr>
          <p:cNvPicPr/>
          <p:nvPr/>
        </p:nvPicPr>
        <p:blipFill>
          <a:blip r:embed="rId3" cstate="print"/>
          <a:srcRect/>
          <a:stretch>
            <a:fillRect/>
          </a:stretch>
        </p:blipFill>
        <p:spPr bwMode="auto">
          <a:xfrm>
            <a:off x="6876256" y="332656"/>
            <a:ext cx="2004814" cy="13226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群組 7"/>
          <p:cNvGrpSpPr/>
          <p:nvPr/>
        </p:nvGrpSpPr>
        <p:grpSpPr>
          <a:xfrm>
            <a:off x="395536" y="1268760"/>
            <a:ext cx="8424936" cy="5040560"/>
            <a:chOff x="-612576" y="980728"/>
            <a:chExt cx="8424936" cy="5040560"/>
          </a:xfrm>
        </p:grpSpPr>
        <p:sp>
          <p:nvSpPr>
            <p:cNvPr id="6" name="圓角矩形 5"/>
            <p:cNvSpPr/>
            <p:nvPr/>
          </p:nvSpPr>
          <p:spPr>
            <a:xfrm>
              <a:off x="-612576" y="980728"/>
              <a:ext cx="8424936" cy="504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 name="圖片 6" descr="問題2.jpg"/>
            <p:cNvPicPr>
              <a:picLocks noChangeAspect="1"/>
            </p:cNvPicPr>
            <p:nvPr/>
          </p:nvPicPr>
          <p:blipFill>
            <a:blip r:embed="rId4" cstate="print"/>
            <a:stretch>
              <a:fillRect/>
            </a:stretch>
          </p:blipFill>
          <p:spPr>
            <a:xfrm>
              <a:off x="35496" y="1052736"/>
              <a:ext cx="1188421" cy="1279838"/>
            </a:xfrm>
            <a:prstGeom prst="rect">
              <a:avLst/>
            </a:prstGeom>
          </p:spPr>
        </p:pic>
      </p:grpSp>
      <p:sp>
        <p:nvSpPr>
          <p:cNvPr id="9" name="文字方塊 8"/>
          <p:cNvSpPr txBox="1"/>
          <p:nvPr/>
        </p:nvSpPr>
        <p:spPr>
          <a:xfrm>
            <a:off x="683568" y="1556792"/>
            <a:ext cx="7992888" cy="4680520"/>
          </a:xfrm>
          <a:prstGeom prst="rect">
            <a:avLst/>
          </a:prstGeom>
          <a:noFill/>
        </p:spPr>
        <p:txBody>
          <a:bodyPr wrap="square" rtlCol="0">
            <a:spAutoFit/>
          </a:bodyPr>
          <a:lstStyle/>
          <a:p>
            <a:pPr algn="ctr"/>
            <a:r>
              <a:rPr lang="zh-TW" altLang="en-US" sz="3600" dirty="0" smtClean="0"/>
              <a:t>與耶穌有什麼關係？</a:t>
            </a:r>
            <a:endParaRPr lang="en-US" altLang="zh-TW" sz="3600" dirty="0" smtClean="0"/>
          </a:p>
          <a:p>
            <a:pPr algn="ctr"/>
            <a:endParaRPr lang="en-US" altLang="zh-TW" sz="3600" dirty="0" smtClean="0"/>
          </a:p>
          <a:p>
            <a:r>
              <a:rPr lang="zh-TW" altLang="en-US" sz="2400" dirty="0" smtClean="0"/>
              <a:t>西方人認為：</a:t>
            </a:r>
            <a:endParaRPr lang="en-US" altLang="zh-TW" sz="2400" dirty="0" smtClean="0"/>
          </a:p>
          <a:p>
            <a:pPr marL="817563" lvl="1" indent="-360363">
              <a:buFont typeface="Arial" pitchFamily="34" charset="0"/>
              <a:buChar char="•"/>
            </a:pPr>
            <a:r>
              <a:rPr lang="zh-TW" altLang="zh-TW" sz="2400" dirty="0" smtClean="0"/>
              <a:t>光明大過黑暗</a:t>
            </a:r>
            <a:r>
              <a:rPr lang="zh-TW" altLang="en-US" sz="2400" dirty="0" smtClean="0"/>
              <a:t>，</a:t>
            </a:r>
            <a:r>
              <a:rPr lang="zh-TW" altLang="zh-TW" sz="2400" dirty="0" smtClean="0"/>
              <a:t>蛋象徵春天新生命的開始</a:t>
            </a:r>
            <a:r>
              <a:rPr lang="zh-TW" altLang="en-US" sz="2400" dirty="0" smtClean="0"/>
              <a:t>，</a:t>
            </a:r>
            <a:r>
              <a:rPr lang="zh-TW" altLang="zh-TW" sz="2400" dirty="0" smtClean="0"/>
              <a:t>用蛋來象徵生命的復活，在耶穌基督降生之前就已經很流行。</a:t>
            </a:r>
            <a:endParaRPr lang="en-US" altLang="zh-TW" sz="2400" dirty="0" smtClean="0"/>
          </a:p>
          <a:p>
            <a:pPr marL="817563" lvl="1" indent="-360363">
              <a:buFont typeface="Arial" pitchFamily="34" charset="0"/>
              <a:buChar char="•"/>
            </a:pPr>
            <a:r>
              <a:rPr lang="zh-TW" altLang="zh-TW" sz="2400" dirty="0" smtClean="0"/>
              <a:t>當時四旬節守齋是禁止吃蛋的，到了十二世紀，才開始有雞蛋的祝聖。</a:t>
            </a:r>
            <a:r>
              <a:rPr lang="zh-TW" altLang="en-US" sz="2400" dirty="0" smtClean="0"/>
              <a:t>用蛋象徵</a:t>
            </a:r>
            <a:r>
              <a:rPr lang="zh-TW" altLang="zh-TW" sz="2400" dirty="0" smtClean="0"/>
              <a:t>耶穌復活，光明戰勝黑暗的寫照。</a:t>
            </a:r>
            <a:endParaRPr lang="en-US" altLang="zh-TW" sz="2400" dirty="0" smtClean="0"/>
          </a:p>
          <a:p>
            <a:r>
              <a:rPr lang="zh-TW" altLang="en-US" sz="2400" dirty="0" smtClean="0"/>
              <a:t>可是，耶穌復活真的是在春分之後嗎？其實是民間習俗與信仰與宗教的結合！</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還有甚麼？</a:t>
            </a:r>
            <a:endParaRPr lang="zh-TW" altLang="en-US" dirty="0"/>
          </a:p>
        </p:txBody>
      </p:sp>
      <p:sp>
        <p:nvSpPr>
          <p:cNvPr id="3" name="內容版面配置區 2"/>
          <p:cNvSpPr>
            <a:spLocks noGrp="1"/>
          </p:cNvSpPr>
          <p:nvPr>
            <p:ph sz="half" idx="1"/>
          </p:nvPr>
        </p:nvSpPr>
        <p:spPr>
          <a:xfrm>
            <a:off x="3347864" y="1988840"/>
            <a:ext cx="5373216" cy="3738563"/>
          </a:xfrm>
        </p:spPr>
        <p:txBody>
          <a:bodyPr>
            <a:normAutofit/>
          </a:bodyPr>
          <a:lstStyle/>
          <a:p>
            <a:pPr marL="539750" indent="-539750">
              <a:buFont typeface="Arial" pitchFamily="34" charset="0"/>
              <a:buChar char="•"/>
            </a:pPr>
            <a:r>
              <a:rPr lang="zh-TW" altLang="en-US" sz="3200" dirty="0" smtClean="0">
                <a:latin typeface="華康海報體W12" pitchFamily="81" charset="-120"/>
                <a:ea typeface="華康海報體W12" pitchFamily="81" charset="-120"/>
              </a:rPr>
              <a:t>向孔子遺像致敬</a:t>
            </a:r>
            <a:endParaRPr lang="en-US" altLang="zh-TW" sz="3200" dirty="0" smtClean="0">
              <a:latin typeface="華康海報體W12" pitchFamily="81" charset="-120"/>
              <a:ea typeface="華康海報體W12" pitchFamily="81" charset="-120"/>
            </a:endParaRPr>
          </a:p>
          <a:p>
            <a:pPr marL="539750" indent="-539750">
              <a:buFont typeface="Arial" pitchFamily="34" charset="0"/>
              <a:buChar char="•"/>
            </a:pPr>
            <a:r>
              <a:rPr lang="zh-TW" altLang="en-US" sz="3200" dirty="0" smtClean="0">
                <a:latin typeface="華康海報體W12" pitchFamily="81" charset="-120"/>
                <a:ea typeface="華康海報體W12" pitchFamily="81" charset="-120"/>
              </a:rPr>
              <a:t>向父母師長行跪拜禮</a:t>
            </a:r>
            <a:endParaRPr lang="en-US" altLang="zh-TW" sz="3200" dirty="0" smtClean="0">
              <a:latin typeface="華康海報體W12" pitchFamily="81" charset="-120"/>
              <a:ea typeface="華康海報體W12" pitchFamily="81" charset="-120"/>
            </a:endParaRPr>
          </a:p>
          <a:p>
            <a:pPr marL="539750" indent="-539750">
              <a:buFont typeface="Arial" pitchFamily="34" charset="0"/>
              <a:buChar char="•"/>
            </a:pPr>
            <a:r>
              <a:rPr lang="zh-TW" altLang="en-US" sz="3200" dirty="0" smtClean="0">
                <a:latin typeface="華康海報體W12" pitchFamily="81" charset="-120"/>
                <a:ea typeface="華康海報體W12" pitchFamily="81" charset="-120"/>
              </a:rPr>
              <a:t>向慈濟精神領袖照片敬禮</a:t>
            </a:r>
            <a:endParaRPr lang="en-US" altLang="zh-TW" sz="3200" dirty="0" smtClean="0">
              <a:latin typeface="華康海報體W12" pitchFamily="81" charset="-120"/>
              <a:ea typeface="華康海報體W12" pitchFamily="81" charset="-120"/>
            </a:endParaRPr>
          </a:p>
          <a:p>
            <a:pPr marL="539750" indent="-539750">
              <a:buFont typeface="Arial" pitchFamily="34" charset="0"/>
              <a:buChar char="•"/>
            </a:pPr>
            <a:r>
              <a:rPr lang="zh-TW" altLang="en-US" sz="3200" dirty="0" smtClean="0">
                <a:latin typeface="華康海報體W12" pitchFamily="81" charset="-120"/>
                <a:ea typeface="華康海報體W12" pitchFamily="81" charset="-120"/>
              </a:rPr>
              <a:t>抄寫經書</a:t>
            </a:r>
            <a:endParaRPr lang="en-US" altLang="zh-TW" sz="3200" dirty="0" smtClean="0">
              <a:latin typeface="華康海報體W12" pitchFamily="81" charset="-120"/>
              <a:ea typeface="華康海報體W12" pitchFamily="81" charset="-120"/>
            </a:endParaRPr>
          </a:p>
          <a:p>
            <a:pPr marL="539750" indent="-539750">
              <a:buFont typeface="Arial" pitchFamily="34" charset="0"/>
              <a:buChar char="•"/>
            </a:pPr>
            <a:r>
              <a:rPr lang="zh-TW" altLang="en-US" sz="3200" dirty="0" smtClean="0">
                <a:latin typeface="華康海報體W12" pitchFamily="81" charset="-120"/>
                <a:ea typeface="華康海報體W12" pitchFamily="81" charset="-120"/>
              </a:rPr>
              <a:t>製作小書</a:t>
            </a:r>
            <a:endParaRPr lang="en-US" altLang="zh-TW" sz="3200" dirty="0" smtClean="0">
              <a:latin typeface="華康海報體W12" pitchFamily="81" charset="-120"/>
              <a:ea typeface="華康海報體W12" pitchFamily="81" charset="-120"/>
            </a:endParaRPr>
          </a:p>
          <a:p>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14</a:t>
            </a:fld>
            <a:endParaRPr lang="en-US" altLang="zh-TW"/>
          </a:p>
        </p:txBody>
      </p:sp>
      <p:sp>
        <p:nvSpPr>
          <p:cNvPr id="9" name="內容版面配置區 4"/>
          <p:cNvSpPr>
            <a:spLocks noGrp="1"/>
          </p:cNvSpPr>
          <p:nvPr>
            <p:ph sz="half" idx="2"/>
          </p:nvPr>
        </p:nvSpPr>
        <p:spPr>
          <a:xfrm>
            <a:off x="467544" y="1916832"/>
            <a:ext cx="3429000" cy="3738563"/>
          </a:xfrm>
        </p:spPr>
        <p:txBody>
          <a:bodyPr>
            <a:normAutofit/>
          </a:bodyPr>
          <a:lstStyle/>
          <a:p>
            <a:pPr>
              <a:buNone/>
            </a:pPr>
            <a:r>
              <a:rPr lang="zh-TW" altLang="en-US" sz="3200" dirty="0" smtClean="0"/>
              <a:t>課程</a:t>
            </a:r>
            <a:endParaRPr lang="en-US" altLang="zh-TW" sz="3200" dirty="0" smtClean="0"/>
          </a:p>
          <a:p>
            <a:r>
              <a:rPr lang="zh-TW" altLang="en-US" sz="3200" dirty="0" smtClean="0"/>
              <a:t>中國經典</a:t>
            </a:r>
            <a:endParaRPr lang="en-US" altLang="zh-TW" sz="3200" dirty="0" smtClean="0"/>
          </a:p>
          <a:p>
            <a:r>
              <a:rPr lang="zh-TW" altLang="en-US" sz="3200" dirty="0" smtClean="0"/>
              <a:t>生命教育</a:t>
            </a:r>
            <a:endParaRPr lang="en-US" altLang="zh-TW" sz="3200" dirty="0" smtClean="0"/>
          </a:p>
          <a:p>
            <a:r>
              <a:rPr lang="zh-TW" altLang="en-US" sz="3200" dirty="0" smtClean="0"/>
              <a:t>靜思語</a:t>
            </a:r>
            <a:endParaRPr lang="zh-TW" altLang="en-US" sz="3200" dirty="0"/>
          </a:p>
        </p:txBody>
      </p:sp>
      <p:pic>
        <p:nvPicPr>
          <p:cNvPr id="11" name="圖片 10" descr="我愛學校.JPG"/>
          <p:cNvPicPr>
            <a:picLocks noChangeAspect="1"/>
          </p:cNvPicPr>
          <p:nvPr/>
        </p:nvPicPr>
        <p:blipFill>
          <a:blip r:embed="rId2" cstate="print"/>
          <a:stretch>
            <a:fillRect/>
          </a:stretch>
        </p:blipFill>
        <p:spPr>
          <a:xfrm>
            <a:off x="7020272" y="260648"/>
            <a:ext cx="1512168" cy="1512168"/>
          </a:xfrm>
          <a:prstGeom prst="rect">
            <a:avLst/>
          </a:prstGeom>
        </p:spPr>
      </p:pic>
      <p:grpSp>
        <p:nvGrpSpPr>
          <p:cNvPr id="13" name="群組 12"/>
          <p:cNvGrpSpPr/>
          <p:nvPr/>
        </p:nvGrpSpPr>
        <p:grpSpPr>
          <a:xfrm>
            <a:off x="1403648" y="2708920"/>
            <a:ext cx="6552728" cy="2304256"/>
            <a:chOff x="5940152" y="3284984"/>
            <a:chExt cx="5616624" cy="2016224"/>
          </a:xfrm>
        </p:grpSpPr>
        <p:sp>
          <p:nvSpPr>
            <p:cNvPr id="10" name="圓角矩形 9"/>
            <p:cNvSpPr/>
            <p:nvPr/>
          </p:nvSpPr>
          <p:spPr>
            <a:xfrm>
              <a:off x="5940152" y="3284984"/>
              <a:ext cx="561662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58888"/>
              <a:r>
                <a:rPr lang="zh-TW" altLang="en-US" sz="3600" dirty="0" smtClean="0"/>
                <a:t> 罰寫：</a:t>
              </a:r>
              <a:endParaRPr lang="en-US" altLang="zh-TW" sz="3600" dirty="0" smtClean="0"/>
            </a:p>
            <a:p>
              <a:pPr algn="ctr"/>
              <a:endParaRPr lang="en-US" altLang="zh-TW" sz="3600" dirty="0" smtClean="0"/>
            </a:p>
            <a:p>
              <a:pPr algn="ctr"/>
              <a:r>
                <a:rPr lang="zh-TW" altLang="en-US" sz="3600" dirty="0" smtClean="0"/>
                <a:t>對不起，謝謝你，我愛你！</a:t>
              </a:r>
              <a:endParaRPr lang="zh-TW" altLang="en-US" sz="3600" dirty="0"/>
            </a:p>
          </p:txBody>
        </p:sp>
        <p:pic>
          <p:nvPicPr>
            <p:cNvPr id="12" name="圖片 11" descr="用功.bmp"/>
            <p:cNvPicPr>
              <a:picLocks noChangeAspect="1"/>
            </p:cNvPicPr>
            <p:nvPr/>
          </p:nvPicPr>
          <p:blipFill>
            <a:blip r:embed="rId3" cstate="print"/>
            <a:stretch>
              <a:fillRect/>
            </a:stretch>
          </p:blipFill>
          <p:spPr>
            <a:xfrm>
              <a:off x="6300192" y="3429000"/>
              <a:ext cx="864096" cy="8413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父母如何因應 </a:t>
            </a:r>
            <a:r>
              <a:rPr lang="en-US" altLang="zh-TW" dirty="0" smtClean="0"/>
              <a:t>1/2</a:t>
            </a:r>
            <a:endParaRPr lang="zh-TW" altLang="en-US" dirty="0"/>
          </a:p>
        </p:txBody>
      </p:sp>
      <p:sp>
        <p:nvSpPr>
          <p:cNvPr id="3" name="內容版面配置區 2"/>
          <p:cNvSpPr>
            <a:spLocks noGrp="1"/>
          </p:cNvSpPr>
          <p:nvPr>
            <p:ph idx="1"/>
          </p:nvPr>
        </p:nvSpPr>
        <p:spPr>
          <a:xfrm>
            <a:off x="467544" y="2057400"/>
            <a:ext cx="8352928" cy="4395936"/>
          </a:xfrm>
        </p:spPr>
        <p:txBody>
          <a:bodyPr>
            <a:normAutofit fontScale="85000" lnSpcReduction="10000"/>
          </a:bodyPr>
          <a:lstStyle/>
          <a:p>
            <a:pPr marL="539750" indent="-539750"/>
            <a:r>
              <a:rPr lang="zh-TW" altLang="en-US" dirty="0" smtClean="0"/>
              <a:t>協助孩子與校方溝通：表明立場非常重要</a:t>
            </a:r>
            <a:endParaRPr lang="en-US" altLang="zh-TW" dirty="0" smtClean="0"/>
          </a:p>
          <a:p>
            <a:pPr marL="989013" lvl="1" indent="-531813"/>
            <a:r>
              <a:rPr lang="zh-TW" altLang="en-US" dirty="0" smtClean="0"/>
              <a:t>聯絡簿：</a:t>
            </a:r>
            <a:endParaRPr lang="en-US" altLang="zh-TW" dirty="0" smtClean="0"/>
          </a:p>
          <a:p>
            <a:pPr marL="1389063" lvl="2" indent="-531813"/>
            <a:r>
              <a:rPr lang="zh-TW" altLang="en-US" dirty="0" smtClean="0"/>
              <a:t>開學時便清楚的讓老師了解</a:t>
            </a:r>
            <a:endParaRPr lang="en-US" altLang="zh-TW" dirty="0" smtClean="0"/>
          </a:p>
          <a:p>
            <a:pPr marL="1389063" lvl="2" indent="-531813"/>
            <a:r>
              <a:rPr lang="zh-TW" altLang="en-US" dirty="0" smtClean="0"/>
              <a:t>不只是食物上的禁忌，應加上信仰上的禁忌</a:t>
            </a:r>
            <a:endParaRPr lang="en-US" altLang="zh-TW" dirty="0" smtClean="0"/>
          </a:p>
          <a:p>
            <a:pPr marL="1389063" lvl="2" indent="-531813"/>
            <a:r>
              <a:rPr lang="zh-TW" altLang="en-US" dirty="0" smtClean="0"/>
              <a:t>罰寫佛經、百孝經等，請老師同意抄聖經經句代替</a:t>
            </a:r>
            <a:endParaRPr lang="en-US" altLang="zh-TW" dirty="0" smtClean="0"/>
          </a:p>
          <a:p>
            <a:pPr marL="989013" lvl="1" indent="-531813"/>
            <a:r>
              <a:rPr lang="zh-TW" altLang="en-US" dirty="0" smtClean="0"/>
              <a:t>班親會：當面溝通效果最佳</a:t>
            </a:r>
            <a:endParaRPr lang="en-US" altLang="zh-TW" dirty="0" smtClean="0"/>
          </a:p>
          <a:p>
            <a:pPr marL="588963" lvl="1" indent="-531813"/>
            <a:r>
              <a:rPr lang="zh-TW" altLang="en-US" sz="3200" dirty="0" smtClean="0"/>
              <a:t>孩子在幼稚園以下者，偶爾至學校接送</a:t>
            </a:r>
            <a:endParaRPr lang="en-US" altLang="zh-TW" sz="3200" dirty="0" smtClean="0"/>
          </a:p>
          <a:p>
            <a:pPr marL="588963" indent="-531813">
              <a:lnSpc>
                <a:spcPct val="120000"/>
              </a:lnSpc>
            </a:pPr>
            <a:r>
              <a:rPr lang="zh-TW" altLang="en-US" dirty="0" smtClean="0"/>
              <a:t>孩子在小學以上者，行有餘力時，至學校擔任志工</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15</a:t>
            </a:fld>
            <a:endParaRPr lang="en-US" altLang="zh-TW"/>
          </a:p>
        </p:txBody>
      </p:sp>
      <p:pic>
        <p:nvPicPr>
          <p:cNvPr id="5" name="圖片 4" descr="gooe.JPG"/>
          <p:cNvPicPr>
            <a:picLocks noChangeAspect="1"/>
          </p:cNvPicPr>
          <p:nvPr/>
        </p:nvPicPr>
        <p:blipFill>
          <a:blip r:embed="rId2" cstate="print"/>
          <a:stretch>
            <a:fillRect/>
          </a:stretch>
        </p:blipFill>
        <p:spPr>
          <a:xfrm>
            <a:off x="7236296" y="2492896"/>
            <a:ext cx="1547812" cy="15478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父母如何因應 </a:t>
            </a:r>
            <a:r>
              <a:rPr lang="en-US" altLang="zh-TW" dirty="0" smtClean="0"/>
              <a:t>2/2</a:t>
            </a:r>
            <a:endParaRPr lang="zh-TW" altLang="en-US" dirty="0"/>
          </a:p>
        </p:txBody>
      </p:sp>
      <p:sp>
        <p:nvSpPr>
          <p:cNvPr id="3" name="內容版面配置區 2"/>
          <p:cNvSpPr>
            <a:spLocks noGrp="1"/>
          </p:cNvSpPr>
          <p:nvPr>
            <p:ph idx="1"/>
          </p:nvPr>
        </p:nvSpPr>
        <p:spPr/>
        <p:txBody>
          <a:bodyPr/>
          <a:lstStyle/>
          <a:p>
            <a:pPr marL="449263" indent="-449263"/>
            <a:r>
              <a:rPr lang="zh-TW" altLang="en-US" dirty="0" smtClean="0"/>
              <a:t>給予孩子正確的觀念</a:t>
            </a:r>
            <a:endParaRPr lang="en-US" altLang="zh-TW" dirty="0" smtClean="0"/>
          </a:p>
          <a:p>
            <a:pPr marL="849313" lvl="1" indent="-449263"/>
            <a:r>
              <a:rPr lang="zh-TW" altLang="en-US" dirty="0" smtClean="0"/>
              <a:t>清楚說明：教導孩童，使他走正當的道</a:t>
            </a:r>
            <a:r>
              <a:rPr lang="en-US" altLang="zh-TW" dirty="0" smtClean="0"/>
              <a:t>(</a:t>
            </a:r>
            <a:r>
              <a:rPr lang="zh-TW" altLang="en-US" dirty="0" smtClean="0"/>
              <a:t>箴：</a:t>
            </a:r>
            <a:r>
              <a:rPr lang="en-US" altLang="zh-TW" dirty="0" smtClean="0"/>
              <a:t>22:6)</a:t>
            </a:r>
          </a:p>
          <a:p>
            <a:pPr marL="849313" lvl="1" indent="-449263"/>
            <a:r>
              <a:rPr lang="zh-TW" altLang="en-US" dirty="0" smtClean="0"/>
              <a:t>鼓勵孩子承認自己的信仰</a:t>
            </a:r>
          </a:p>
          <a:p>
            <a:pPr marL="849313" lvl="1" indent="-449263"/>
            <a:r>
              <a:rPr lang="zh-TW" altLang="en-US" dirty="0" smtClean="0"/>
              <a:t>不要認為他們年紀小還不懂</a:t>
            </a:r>
            <a:endParaRPr lang="en-US" altLang="zh-TW" dirty="0" smtClean="0"/>
          </a:p>
          <a:p>
            <a:pPr marL="1249363" lvl="2" indent="-449263"/>
            <a:r>
              <a:rPr lang="zh-TW" altLang="en-US" dirty="0" smtClean="0"/>
              <a:t>反覆提醒是必要的</a:t>
            </a:r>
            <a:endParaRPr lang="en-US" altLang="zh-TW" dirty="0" smtClean="0"/>
          </a:p>
          <a:p>
            <a:pPr marL="1249363" lvl="2" indent="-449263"/>
            <a:r>
              <a:rPr lang="zh-TW" altLang="en-US" dirty="0" smtClean="0"/>
              <a:t>父母須負起保護孩子的責任</a:t>
            </a:r>
            <a:endParaRPr lang="en-US" altLang="zh-TW" dirty="0" smtClean="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16</a:t>
            </a:fld>
            <a:endParaRPr lang="en-US" altLang="zh-TW"/>
          </a:p>
        </p:txBody>
      </p:sp>
      <p:pic>
        <p:nvPicPr>
          <p:cNvPr id="5" name="圖片 4" descr="Bible02.JPG"/>
          <p:cNvPicPr>
            <a:picLocks noChangeAspect="1"/>
          </p:cNvPicPr>
          <p:nvPr/>
        </p:nvPicPr>
        <p:blipFill>
          <a:blip r:embed="rId2" cstate="print"/>
          <a:srcRect l="15750" r="17314"/>
          <a:stretch>
            <a:fillRect/>
          </a:stretch>
        </p:blipFill>
        <p:spPr>
          <a:xfrm>
            <a:off x="6660232" y="3717032"/>
            <a:ext cx="1584176" cy="2366682"/>
          </a:xfrm>
          <a:prstGeom prst="rect">
            <a:avLst/>
          </a:prstGeom>
        </p:spPr>
      </p:pic>
      <p:sp>
        <p:nvSpPr>
          <p:cNvPr id="8" name="動作按鈕: 下一項 7">
            <a:hlinkClick r:id="rId3" action="ppaction://hlinksldjump" highlightClick="1"/>
          </p:cNvPr>
          <p:cNvSpPr/>
          <p:nvPr/>
        </p:nvSpPr>
        <p:spPr>
          <a:xfrm>
            <a:off x="8532440" y="6309320"/>
            <a:ext cx="360040" cy="28803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683568" y="6309320"/>
            <a:ext cx="79208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699792" y="692696"/>
            <a:ext cx="0" cy="56166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860032"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2339752" y="6309320"/>
            <a:ext cx="792088" cy="369332"/>
          </a:xfrm>
          <a:prstGeom prst="rect">
            <a:avLst/>
          </a:prstGeom>
          <a:noFill/>
        </p:spPr>
        <p:txBody>
          <a:bodyPr wrap="square" rtlCol="0">
            <a:spAutoFit/>
          </a:bodyPr>
          <a:lstStyle/>
          <a:p>
            <a:pPr algn="ctr"/>
            <a:r>
              <a:rPr lang="en-US" altLang="zh-TW" b="1" dirty="0" smtClean="0">
                <a:solidFill>
                  <a:srgbClr val="C00000"/>
                </a:solidFill>
              </a:rPr>
              <a:t>7</a:t>
            </a:r>
            <a:r>
              <a:rPr lang="zh-TW" altLang="en-US" b="1" dirty="0" smtClean="0">
                <a:solidFill>
                  <a:srgbClr val="C00000"/>
                </a:solidFill>
              </a:rPr>
              <a:t>歲</a:t>
            </a:r>
            <a:endParaRPr lang="zh-TW" altLang="en-US" b="1" dirty="0">
              <a:solidFill>
                <a:srgbClr val="C00000"/>
              </a:solidFill>
            </a:endParaRPr>
          </a:p>
        </p:txBody>
      </p:sp>
      <p:sp>
        <p:nvSpPr>
          <p:cNvPr id="22" name="文字方塊 21"/>
          <p:cNvSpPr txBox="1"/>
          <p:nvPr/>
        </p:nvSpPr>
        <p:spPr>
          <a:xfrm>
            <a:off x="4427984" y="6309320"/>
            <a:ext cx="792088" cy="369332"/>
          </a:xfrm>
          <a:prstGeom prst="rect">
            <a:avLst/>
          </a:prstGeom>
          <a:noFill/>
        </p:spPr>
        <p:txBody>
          <a:bodyPr wrap="square" rtlCol="0">
            <a:spAutoFit/>
          </a:bodyPr>
          <a:lstStyle/>
          <a:p>
            <a:r>
              <a:rPr lang="en-US" altLang="zh-TW" b="1" dirty="0" smtClean="0">
                <a:solidFill>
                  <a:srgbClr val="C00000"/>
                </a:solidFill>
              </a:rPr>
              <a:t>13</a:t>
            </a:r>
            <a:r>
              <a:rPr lang="zh-TW" altLang="en-US" b="1" dirty="0" smtClean="0">
                <a:solidFill>
                  <a:srgbClr val="C00000"/>
                </a:solidFill>
              </a:rPr>
              <a:t>歲</a:t>
            </a:r>
            <a:endParaRPr lang="zh-TW" altLang="en-US" b="1" dirty="0">
              <a:solidFill>
                <a:srgbClr val="C00000"/>
              </a:solidFill>
            </a:endParaRPr>
          </a:p>
        </p:txBody>
      </p:sp>
      <p:cxnSp>
        <p:nvCxnSpPr>
          <p:cNvPr id="23" name="直線接點 22"/>
          <p:cNvCxnSpPr/>
          <p:nvPr/>
        </p:nvCxnSpPr>
        <p:spPr>
          <a:xfrm>
            <a:off x="6156176"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724128" y="6309320"/>
            <a:ext cx="792088" cy="369332"/>
          </a:xfrm>
          <a:prstGeom prst="rect">
            <a:avLst/>
          </a:prstGeom>
          <a:noFill/>
        </p:spPr>
        <p:txBody>
          <a:bodyPr wrap="square" rtlCol="0">
            <a:spAutoFit/>
          </a:bodyPr>
          <a:lstStyle/>
          <a:p>
            <a:r>
              <a:rPr lang="en-US" altLang="zh-TW" b="1" dirty="0" smtClean="0">
                <a:solidFill>
                  <a:srgbClr val="C00000"/>
                </a:solidFill>
              </a:rPr>
              <a:t>16</a:t>
            </a:r>
            <a:r>
              <a:rPr lang="zh-TW" altLang="en-US" b="1" dirty="0" smtClean="0">
                <a:solidFill>
                  <a:srgbClr val="C00000"/>
                </a:solidFill>
              </a:rPr>
              <a:t>歲</a:t>
            </a:r>
            <a:endParaRPr lang="zh-TW" altLang="en-US" b="1" dirty="0">
              <a:solidFill>
                <a:srgbClr val="C00000"/>
              </a:solidFill>
            </a:endParaRPr>
          </a:p>
        </p:txBody>
      </p:sp>
      <p:sp>
        <p:nvSpPr>
          <p:cNvPr id="27" name="文字方塊 26"/>
          <p:cNvSpPr txBox="1"/>
          <p:nvPr/>
        </p:nvSpPr>
        <p:spPr>
          <a:xfrm>
            <a:off x="7092280" y="6309320"/>
            <a:ext cx="792088" cy="369332"/>
          </a:xfrm>
          <a:prstGeom prst="rect">
            <a:avLst/>
          </a:prstGeom>
          <a:noFill/>
        </p:spPr>
        <p:txBody>
          <a:bodyPr wrap="square" rtlCol="0">
            <a:spAutoFit/>
          </a:bodyPr>
          <a:lstStyle/>
          <a:p>
            <a:r>
              <a:rPr lang="en-US" altLang="zh-TW" b="1" dirty="0" smtClean="0">
                <a:solidFill>
                  <a:srgbClr val="C00000"/>
                </a:solidFill>
              </a:rPr>
              <a:t>19</a:t>
            </a:r>
            <a:r>
              <a:rPr lang="zh-TW" altLang="en-US" b="1" dirty="0" smtClean="0">
                <a:solidFill>
                  <a:srgbClr val="C00000"/>
                </a:solidFill>
              </a:rPr>
              <a:t>歲</a:t>
            </a:r>
            <a:endParaRPr lang="zh-TW" altLang="en-US" b="1" dirty="0">
              <a:solidFill>
                <a:srgbClr val="C00000"/>
              </a:solidFill>
            </a:endParaRPr>
          </a:p>
        </p:txBody>
      </p:sp>
      <p:cxnSp>
        <p:nvCxnSpPr>
          <p:cNvPr id="28" name="直線接點 27"/>
          <p:cNvCxnSpPr/>
          <p:nvPr/>
        </p:nvCxnSpPr>
        <p:spPr>
          <a:xfrm>
            <a:off x="7524328"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755576" y="3645024"/>
            <a:ext cx="388843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400" dirty="0" smtClean="0">
                <a:latin typeface="華康海報體W12" pitchFamily="81" charset="-120"/>
                <a:ea typeface="華康海報體W12" pitchFamily="81" charset="-120"/>
              </a:rPr>
              <a:t>宗教</a:t>
            </a:r>
            <a:endParaRPr lang="zh-TW" altLang="en-US" sz="5400" dirty="0">
              <a:latin typeface="華康海報體W12" pitchFamily="81" charset="-120"/>
              <a:ea typeface="華康海報體W12" pitchFamily="81" charset="-120"/>
            </a:endParaRPr>
          </a:p>
        </p:txBody>
      </p:sp>
      <p:sp>
        <p:nvSpPr>
          <p:cNvPr id="29" name="橢圓 28"/>
          <p:cNvSpPr/>
          <p:nvPr/>
        </p:nvSpPr>
        <p:spPr>
          <a:xfrm>
            <a:off x="1331640" y="1700808"/>
            <a:ext cx="7344816" cy="3960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dirty="0" smtClean="0">
                <a:latin typeface="華康海報體W12" pitchFamily="81" charset="-120"/>
                <a:ea typeface="華康海報體W12" pitchFamily="81" charset="-120"/>
              </a:rPr>
              <a:t>動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漫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電  玩</a:t>
            </a:r>
            <a:endParaRPr lang="zh-TW" altLang="en-US" sz="4000" dirty="0">
              <a:latin typeface="華康海報體W12" pitchFamily="81" charset="-120"/>
              <a:ea typeface="華康海報體W12" pitchFamily="81" charset="-120"/>
            </a:endParaRPr>
          </a:p>
        </p:txBody>
      </p:sp>
      <p:sp>
        <p:nvSpPr>
          <p:cNvPr id="33" name="文字方塊 32"/>
          <p:cNvSpPr txBox="1"/>
          <p:nvPr/>
        </p:nvSpPr>
        <p:spPr>
          <a:xfrm>
            <a:off x="323528" y="6309320"/>
            <a:ext cx="792088" cy="369332"/>
          </a:xfrm>
          <a:prstGeom prst="rect">
            <a:avLst/>
          </a:prstGeom>
          <a:noFill/>
        </p:spPr>
        <p:txBody>
          <a:bodyPr wrap="square" rtlCol="0">
            <a:spAutoFit/>
          </a:bodyPr>
          <a:lstStyle/>
          <a:p>
            <a:pPr algn="ctr"/>
            <a:r>
              <a:rPr lang="en-US" altLang="zh-TW" b="1" dirty="0" smtClean="0">
                <a:solidFill>
                  <a:srgbClr val="C00000"/>
                </a:solidFill>
              </a:rPr>
              <a:t>0</a:t>
            </a:r>
            <a:r>
              <a:rPr lang="zh-TW" altLang="en-US" b="1" dirty="0" smtClean="0">
                <a:solidFill>
                  <a:srgbClr val="C00000"/>
                </a:solidFill>
              </a:rPr>
              <a:t>歲</a:t>
            </a:r>
            <a:endParaRPr lang="zh-TW" altLang="en-US" b="1" dirty="0">
              <a:solidFill>
                <a:srgbClr val="C00000"/>
              </a:solidFill>
            </a:endParaRPr>
          </a:p>
        </p:txBody>
      </p:sp>
      <p:sp>
        <p:nvSpPr>
          <p:cNvPr id="16" name="投影片編號版面配置區 15"/>
          <p:cNvSpPr>
            <a:spLocks noGrp="1"/>
          </p:cNvSpPr>
          <p:nvPr>
            <p:ph type="sldNum" sz="quarter" idx="12"/>
          </p:nvPr>
        </p:nvSpPr>
        <p:spPr/>
        <p:txBody>
          <a:bodyPr/>
          <a:lstStyle/>
          <a:p>
            <a:fld id="{DF28FB93-0A08-4E7D-8E63-9EFA29F1E093}" type="slidenum">
              <a:rPr lang="en-US" altLang="zh-TW" smtClean="0"/>
              <a:pPr/>
              <a:t>17</a:t>
            </a:fld>
            <a:endParaRPr lang="en-US" altLang="zh-TW"/>
          </a:p>
        </p:txBody>
      </p:sp>
      <p:cxnSp>
        <p:nvCxnSpPr>
          <p:cNvPr id="19" name="直線單箭頭接點 18"/>
          <p:cNvCxnSpPr>
            <a:stCxn id="33" idx="0"/>
          </p:cNvCxnSpPr>
          <p:nvPr/>
        </p:nvCxnSpPr>
        <p:spPr>
          <a:xfrm flipH="1" flipV="1">
            <a:off x="683568" y="620688"/>
            <a:ext cx="36004" cy="5688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79512" y="0"/>
            <a:ext cx="1224136" cy="707886"/>
          </a:xfrm>
          <a:prstGeom prst="rect">
            <a:avLst/>
          </a:prstGeom>
          <a:noFill/>
        </p:spPr>
        <p:txBody>
          <a:bodyPr wrap="square" rtlCol="0">
            <a:spAutoFit/>
          </a:bodyPr>
          <a:lstStyle/>
          <a:p>
            <a:pPr algn="ctr"/>
            <a:r>
              <a:rPr lang="zh-TW" altLang="en-US" sz="4000" b="1" dirty="0" smtClean="0">
                <a:solidFill>
                  <a:schemeClr val="accent5">
                    <a:lumMod val="50000"/>
                  </a:schemeClr>
                </a:solidFill>
              </a:rPr>
              <a:t>文化</a:t>
            </a:r>
            <a:endParaRPr lang="zh-TW" altLang="en-US" sz="4000"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動畫、漫畫及電玩 </a:t>
            </a:r>
            <a:r>
              <a:rPr lang="en-US" altLang="zh-TW" dirty="0" smtClean="0"/>
              <a:t>1/3</a:t>
            </a:r>
            <a:endParaRPr lang="zh-TW" altLang="en-US" dirty="0"/>
          </a:p>
        </p:txBody>
      </p:sp>
      <p:pic>
        <p:nvPicPr>
          <p:cNvPr id="5" name="內容版面配置區 4" descr="美少女戰士公仔.jpg"/>
          <p:cNvPicPr>
            <a:picLocks noGrp="1" noChangeAspect="1"/>
          </p:cNvPicPr>
          <p:nvPr>
            <p:ph idx="1"/>
          </p:nvPr>
        </p:nvPicPr>
        <p:blipFill>
          <a:blip r:embed="rId2" cstate="print"/>
          <a:stretch>
            <a:fillRect/>
          </a:stretch>
        </p:blipFill>
        <p:spPr>
          <a:xfrm>
            <a:off x="323528" y="2204864"/>
            <a:ext cx="1790700" cy="2543175"/>
          </a:xfrm>
        </p:spPr>
      </p:pic>
      <p:sp>
        <p:nvSpPr>
          <p:cNvPr id="4" name="投影片編號版面配置區 3"/>
          <p:cNvSpPr>
            <a:spLocks noGrp="1"/>
          </p:cNvSpPr>
          <p:nvPr>
            <p:ph type="sldNum" sz="quarter" idx="12"/>
          </p:nvPr>
        </p:nvSpPr>
        <p:spPr/>
        <p:txBody>
          <a:bodyPr/>
          <a:lstStyle/>
          <a:p>
            <a:fld id="{DF28FB93-0A08-4E7D-8E63-9EFA29F1E093}" type="slidenum">
              <a:rPr lang="en-US" altLang="zh-TW" smtClean="0"/>
              <a:pPr/>
              <a:t>18</a:t>
            </a:fld>
            <a:endParaRPr lang="en-US" altLang="zh-TW"/>
          </a:p>
        </p:txBody>
      </p:sp>
      <p:pic>
        <p:nvPicPr>
          <p:cNvPr id="6" name="圖片 5" descr="美少女戰士.jpg"/>
          <p:cNvPicPr>
            <a:picLocks noChangeAspect="1"/>
          </p:cNvPicPr>
          <p:nvPr/>
        </p:nvPicPr>
        <p:blipFill>
          <a:blip r:embed="rId3" cstate="print"/>
          <a:stretch>
            <a:fillRect/>
          </a:stretch>
        </p:blipFill>
        <p:spPr>
          <a:xfrm>
            <a:off x="2291500" y="2204864"/>
            <a:ext cx="3364704" cy="2520280"/>
          </a:xfrm>
          <a:prstGeom prst="rect">
            <a:avLst/>
          </a:prstGeom>
        </p:spPr>
      </p:pic>
      <p:pic>
        <p:nvPicPr>
          <p:cNvPr id="7" name="圖片 6" descr="珍珠美人魚.jpg"/>
          <p:cNvPicPr>
            <a:picLocks noChangeAspect="1"/>
          </p:cNvPicPr>
          <p:nvPr/>
        </p:nvPicPr>
        <p:blipFill>
          <a:blip r:embed="rId4" cstate="print"/>
          <a:stretch>
            <a:fillRect/>
          </a:stretch>
        </p:blipFill>
        <p:spPr>
          <a:xfrm>
            <a:off x="5868144" y="2564904"/>
            <a:ext cx="2905125" cy="1571625"/>
          </a:xfrm>
          <a:prstGeom prst="rect">
            <a:avLst/>
          </a:prstGeom>
        </p:spPr>
      </p:pic>
      <p:sp>
        <p:nvSpPr>
          <p:cNvPr id="8" name="文字方塊 7"/>
          <p:cNvSpPr txBox="1"/>
          <p:nvPr/>
        </p:nvSpPr>
        <p:spPr>
          <a:xfrm>
            <a:off x="467544" y="5301208"/>
            <a:ext cx="8280920" cy="584775"/>
          </a:xfrm>
          <a:prstGeom prst="rect">
            <a:avLst/>
          </a:prstGeom>
          <a:noFill/>
        </p:spPr>
        <p:txBody>
          <a:bodyPr wrap="square" rtlCol="0">
            <a:spAutoFit/>
          </a:bodyPr>
          <a:lstStyle/>
          <a:p>
            <a:r>
              <a:rPr lang="zh-TW" altLang="en-US" sz="3200" b="1" dirty="0" smtClean="0">
                <a:solidFill>
                  <a:schemeClr val="accent5">
                    <a:lumMod val="50000"/>
                  </a:schemeClr>
                </a:solidFill>
              </a:rPr>
              <a:t>流行於小女生的動畫</a:t>
            </a:r>
            <a:r>
              <a:rPr lang="en-US" altLang="zh-TW" sz="3200" b="1" dirty="0" smtClean="0">
                <a:solidFill>
                  <a:schemeClr val="accent5">
                    <a:lumMod val="50000"/>
                  </a:schemeClr>
                </a:solidFill>
              </a:rPr>
              <a:t>(</a:t>
            </a:r>
            <a:r>
              <a:rPr lang="zh-TW" altLang="en-US" sz="3200" b="1" dirty="0" smtClean="0">
                <a:solidFill>
                  <a:schemeClr val="accent5">
                    <a:lumMod val="50000"/>
                  </a:schemeClr>
                </a:solidFill>
              </a:rPr>
              <a:t>漫畫</a:t>
            </a:r>
            <a:r>
              <a:rPr lang="en-US" altLang="zh-TW" sz="3200" b="1" dirty="0" smtClean="0">
                <a:solidFill>
                  <a:schemeClr val="accent5">
                    <a:lumMod val="50000"/>
                  </a:schemeClr>
                </a:solidFill>
              </a:rPr>
              <a:t>)</a:t>
            </a:r>
            <a:r>
              <a:rPr lang="zh-TW" altLang="en-US" sz="3200" b="1" dirty="0" smtClean="0">
                <a:solidFill>
                  <a:schemeClr val="accent5">
                    <a:lumMod val="50000"/>
                  </a:schemeClr>
                </a:solidFill>
              </a:rPr>
              <a:t>，您看出甚麼問題？</a:t>
            </a:r>
            <a:endParaRPr lang="zh-TW" altLang="en-US" sz="3200" b="1" dirty="0">
              <a:solidFill>
                <a:schemeClr val="accent5">
                  <a:lumMod val="50000"/>
                </a:schemeClr>
              </a:solidFill>
            </a:endParaRPr>
          </a:p>
        </p:txBody>
      </p:sp>
      <p:sp>
        <p:nvSpPr>
          <p:cNvPr id="9" name="圓角矩形 8"/>
          <p:cNvSpPr/>
          <p:nvPr/>
        </p:nvSpPr>
        <p:spPr>
          <a:xfrm>
            <a:off x="251520" y="4941168"/>
            <a:ext cx="86409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smtClean="0"/>
              <a:t>根據</a:t>
            </a:r>
            <a:r>
              <a:rPr lang="en-US" altLang="zh-TW" sz="2400" dirty="0" smtClean="0"/>
              <a:t>90</a:t>
            </a:r>
            <a:r>
              <a:rPr lang="zh-TW" altLang="en-US" sz="2400" dirty="0" smtClean="0"/>
              <a:t>年代的日本社會學家研究，自從有了美少女戰士的動漫後，日本社會的強暴犯增加，並且犯罪者的年齡越來越低。</a:t>
            </a:r>
            <a:endParaRPr lang="zh-TW" altLang="en-US" sz="2400" dirty="0"/>
          </a:p>
        </p:txBody>
      </p:sp>
      <p:sp>
        <p:nvSpPr>
          <p:cNvPr id="10" name="矩形 9"/>
          <p:cNvSpPr/>
          <p:nvPr/>
        </p:nvSpPr>
        <p:spPr>
          <a:xfrm>
            <a:off x="6012160" y="3068960"/>
            <a:ext cx="2376264" cy="8640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843808" y="3717032"/>
            <a:ext cx="2376264" cy="8640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251520" y="4941168"/>
            <a:ext cx="8640960"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3200" dirty="0" smtClean="0"/>
              <a:t>想要</a:t>
            </a:r>
            <a:r>
              <a:rPr lang="en-US" altLang="zh-TW" sz="3200" dirty="0" smtClean="0"/>
              <a:t>“</a:t>
            </a:r>
            <a:r>
              <a:rPr lang="zh-TW" altLang="en-US" sz="3200" dirty="0" smtClean="0"/>
              <a:t>談戀愛</a:t>
            </a:r>
            <a:r>
              <a:rPr lang="en-US" altLang="zh-TW" sz="3200" dirty="0" smtClean="0"/>
              <a:t>”</a:t>
            </a:r>
            <a:r>
              <a:rPr lang="zh-TW" altLang="en-US" sz="3200" dirty="0" smtClean="0"/>
              <a:t>的孩子越來越多！</a:t>
            </a:r>
            <a:endParaRPr lang="en-US" altLang="zh-TW" sz="3200" dirty="0" smtClean="0"/>
          </a:p>
          <a:p>
            <a:r>
              <a:rPr lang="zh-TW" altLang="en-US" sz="3200" dirty="0" smtClean="0"/>
              <a:t>你是否也是個愛看偶像劇的父母？</a:t>
            </a:r>
            <a:endParaRPr lang="zh-TW"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動畫、漫畫及電玩 </a:t>
            </a:r>
            <a:r>
              <a:rPr lang="en-US" altLang="zh-TW" dirty="0" smtClean="0"/>
              <a:t>2/3</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19</a:t>
            </a:fld>
            <a:endParaRPr lang="en-US" altLang="zh-TW"/>
          </a:p>
        </p:txBody>
      </p:sp>
      <p:pic>
        <p:nvPicPr>
          <p:cNvPr id="6" name="圖片 5" descr="OnePiece17.jpg"/>
          <p:cNvPicPr>
            <a:picLocks noChangeAspect="1"/>
          </p:cNvPicPr>
          <p:nvPr/>
        </p:nvPicPr>
        <p:blipFill>
          <a:blip r:embed="rId2" cstate="print"/>
          <a:stretch>
            <a:fillRect/>
          </a:stretch>
        </p:blipFill>
        <p:spPr>
          <a:xfrm>
            <a:off x="323528" y="2132856"/>
            <a:ext cx="4896544" cy="3672408"/>
          </a:xfrm>
          <a:prstGeom prst="rect">
            <a:avLst/>
          </a:prstGeom>
        </p:spPr>
      </p:pic>
      <p:sp>
        <p:nvSpPr>
          <p:cNvPr id="7" name="文字方塊 6"/>
          <p:cNvSpPr txBox="1"/>
          <p:nvPr/>
        </p:nvSpPr>
        <p:spPr>
          <a:xfrm>
            <a:off x="5364088" y="2420888"/>
            <a:ext cx="3563888" cy="2898679"/>
          </a:xfrm>
          <a:prstGeom prst="rect">
            <a:avLst/>
          </a:prstGeom>
          <a:noFill/>
        </p:spPr>
        <p:txBody>
          <a:bodyPr wrap="square" rtlCol="0">
            <a:spAutoFit/>
          </a:bodyPr>
          <a:lstStyle/>
          <a:p>
            <a:pPr>
              <a:lnSpc>
                <a:spcPct val="200000"/>
              </a:lnSpc>
            </a:pPr>
            <a:r>
              <a:rPr lang="zh-TW" altLang="en-US" sz="3200" b="1" dirty="0" smtClean="0">
                <a:solidFill>
                  <a:schemeClr val="accent5">
                    <a:lumMod val="50000"/>
                  </a:schemeClr>
                </a:solidFill>
              </a:rPr>
              <a:t>這部紅了十年以上的動畫，到底在講啥？</a:t>
            </a:r>
            <a:endParaRPr lang="zh-TW" altLang="en-US" sz="3200" b="1" dirty="0">
              <a:solidFill>
                <a:schemeClr val="accent5">
                  <a:lumMod val="50000"/>
                </a:schemeClr>
              </a:solidFill>
            </a:endParaRPr>
          </a:p>
        </p:txBody>
      </p:sp>
      <p:sp>
        <p:nvSpPr>
          <p:cNvPr id="8" name="圓角矩形 7"/>
          <p:cNvSpPr/>
          <p:nvPr/>
        </p:nvSpPr>
        <p:spPr>
          <a:xfrm>
            <a:off x="5436096" y="1772816"/>
            <a:ext cx="3456384" cy="482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buFont typeface="Arial" pitchFamily="34" charset="0"/>
              <a:buChar char="•"/>
            </a:pPr>
            <a:r>
              <a:rPr lang="zh-TW" altLang="zh-TW" sz="2400" dirty="0" smtClean="0"/>
              <a:t>故事圍繞著夥伴間的友誼和夢幻般的歷險開展，以及少年漫畫中令人振奮的熱血場景和感動人心的經典要素。</a:t>
            </a:r>
            <a:endParaRPr lang="en-US" altLang="zh-TW" sz="2400" dirty="0" smtClean="0"/>
          </a:p>
          <a:p>
            <a:pPr marL="269875" indent="-269875">
              <a:buFont typeface="Arial" pitchFamily="34" charset="0"/>
              <a:buChar char="•"/>
            </a:pPr>
            <a:r>
              <a:rPr lang="zh-TW" altLang="en-US" sz="2400" dirty="0" smtClean="0"/>
              <a:t>比較值得討論：劇中人物的性格或處理事情的方式，並不一定跟主流社會認定的方式相同！</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259"/>
            <a:ext cx="8892480" cy="1008493"/>
          </a:xfrm>
        </p:spPr>
        <p:txBody>
          <a:bodyPr/>
          <a:lstStyle/>
          <a:p>
            <a:r>
              <a:rPr lang="zh-TW" altLang="en-US" dirty="0" smtClean="0"/>
              <a:t>前言</a:t>
            </a:r>
            <a:endParaRPr lang="zh-TW" altLang="en-US" dirty="0"/>
          </a:p>
        </p:txBody>
      </p:sp>
      <p:sp>
        <p:nvSpPr>
          <p:cNvPr id="3" name="內容版面配置區 2"/>
          <p:cNvSpPr>
            <a:spLocks noGrp="1"/>
          </p:cNvSpPr>
          <p:nvPr>
            <p:ph idx="1"/>
          </p:nvPr>
        </p:nvSpPr>
        <p:spPr>
          <a:xfrm>
            <a:off x="539552" y="1340769"/>
            <a:ext cx="8064896" cy="4608512"/>
          </a:xfrm>
        </p:spPr>
        <p:txBody>
          <a:bodyPr>
            <a:normAutofit/>
          </a:bodyPr>
          <a:lstStyle/>
          <a:p>
            <a:r>
              <a:rPr lang="zh-TW" altLang="en-US" dirty="0" smtClean="0"/>
              <a:t>提醒父母非責備</a:t>
            </a:r>
            <a:endParaRPr lang="en-US" altLang="zh-TW" dirty="0" smtClean="0"/>
          </a:p>
          <a:p>
            <a:r>
              <a:rPr lang="zh-TW" altLang="en-US" dirty="0" smtClean="0"/>
              <a:t>真耶穌教會第三或第四代信徒可說是接受最完整宗教教育的一代，更應該將正確的觀念傳承下去</a:t>
            </a:r>
            <a:r>
              <a:rPr lang="en-US" altLang="zh-TW" dirty="0"/>
              <a:t>(</a:t>
            </a:r>
            <a:r>
              <a:rPr lang="zh-TW" altLang="en-US" dirty="0"/>
              <a:t>箴言</a:t>
            </a:r>
            <a:r>
              <a:rPr lang="en-US" altLang="zh-TW" dirty="0"/>
              <a:t>22:6</a:t>
            </a:r>
            <a:r>
              <a:rPr lang="en-US" altLang="zh-TW" dirty="0" smtClean="0"/>
              <a:t>)</a:t>
            </a:r>
          </a:p>
          <a:p>
            <a:r>
              <a:rPr lang="zh-TW" altLang="en-US" dirty="0"/>
              <a:t>似是而非的世界，唯有靠父母的堅持</a:t>
            </a:r>
            <a:r>
              <a:rPr lang="zh-TW" altLang="en-US" dirty="0" smtClean="0"/>
              <a:t>，和示範，才能</a:t>
            </a:r>
            <a:r>
              <a:rPr lang="zh-TW" altLang="en-US" dirty="0"/>
              <a:t>讓孩子了解並持</a:t>
            </a:r>
            <a:r>
              <a:rPr lang="zh-TW" altLang="en-US" dirty="0" smtClean="0"/>
              <a:t>守道理。</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a:t>
            </a:fld>
            <a:endParaRPr lang="en-US" altLang="zh-TW"/>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xmlns="" val="0"/>
              </a:ext>
            </a:extLst>
          </a:blip>
          <a:srcRect t="31405" b="29803"/>
          <a:stretch/>
        </p:blipFill>
        <p:spPr>
          <a:xfrm>
            <a:off x="2987824" y="4941168"/>
            <a:ext cx="2784429" cy="1080120"/>
          </a:xfrm>
          <a:prstGeom prst="rect">
            <a:avLst/>
          </a:prstGeom>
        </p:spPr>
      </p:pic>
    </p:spTree>
    <p:extLst>
      <p:ext uri="{BB962C8B-B14F-4D97-AF65-F5344CB8AC3E}">
        <p14:creationId xmlns:p14="http://schemas.microsoft.com/office/powerpoint/2010/main" xmlns="" val="3156855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動畫、漫畫及電玩 </a:t>
            </a:r>
            <a:r>
              <a:rPr lang="en-US" altLang="zh-TW" dirty="0" smtClean="0"/>
              <a:t>3/3</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altLang="zh-TW" smtClean="0"/>
              <a:pPr/>
              <a:t>20</a:t>
            </a:fld>
            <a:endParaRPr lang="en-US" altLang="zh-TW"/>
          </a:p>
        </p:txBody>
      </p:sp>
      <p:pic>
        <p:nvPicPr>
          <p:cNvPr id="4" name="圖片 3" descr="魔獸世界.jpg"/>
          <p:cNvPicPr>
            <a:picLocks noChangeAspect="1"/>
          </p:cNvPicPr>
          <p:nvPr/>
        </p:nvPicPr>
        <p:blipFill>
          <a:blip r:embed="rId2" cstate="print"/>
          <a:stretch>
            <a:fillRect/>
          </a:stretch>
        </p:blipFill>
        <p:spPr>
          <a:xfrm>
            <a:off x="755576" y="1844824"/>
            <a:ext cx="3448563" cy="4504372"/>
          </a:xfrm>
          <a:prstGeom prst="rect">
            <a:avLst/>
          </a:prstGeom>
        </p:spPr>
      </p:pic>
      <p:sp>
        <p:nvSpPr>
          <p:cNvPr id="5" name="文字方塊 4"/>
          <p:cNvSpPr txBox="1"/>
          <p:nvPr/>
        </p:nvSpPr>
        <p:spPr>
          <a:xfrm>
            <a:off x="4572000" y="2852936"/>
            <a:ext cx="3995936" cy="1913794"/>
          </a:xfrm>
          <a:prstGeom prst="rect">
            <a:avLst/>
          </a:prstGeom>
          <a:noFill/>
        </p:spPr>
        <p:txBody>
          <a:bodyPr wrap="square" rtlCol="0">
            <a:spAutoFit/>
          </a:bodyPr>
          <a:lstStyle/>
          <a:p>
            <a:pPr>
              <a:lnSpc>
                <a:spcPct val="200000"/>
              </a:lnSpc>
              <a:spcBef>
                <a:spcPts val="600"/>
              </a:spcBef>
            </a:pPr>
            <a:r>
              <a:rPr lang="zh-TW" altLang="en-US" sz="3200" b="1" dirty="0" smtClean="0">
                <a:solidFill>
                  <a:schemeClr val="accent5">
                    <a:lumMod val="50000"/>
                  </a:schemeClr>
                </a:solidFill>
              </a:rPr>
              <a:t>這個長壽的電玩名稱，您知道嗎？</a:t>
            </a:r>
            <a:endParaRPr lang="zh-TW" altLang="en-US" sz="3200" b="1" dirty="0">
              <a:solidFill>
                <a:schemeClr val="accent5">
                  <a:lumMod val="50000"/>
                </a:schemeClr>
              </a:solidFill>
            </a:endParaRPr>
          </a:p>
        </p:txBody>
      </p:sp>
      <p:sp>
        <p:nvSpPr>
          <p:cNvPr id="6" name="圓角矩形 5"/>
          <p:cNvSpPr/>
          <p:nvPr/>
        </p:nvSpPr>
        <p:spPr>
          <a:xfrm>
            <a:off x="4716016" y="1916832"/>
            <a:ext cx="3960440"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buFont typeface="Arial" pitchFamily="34" charset="0"/>
              <a:buChar char="•"/>
            </a:pPr>
            <a:r>
              <a:rPr lang="zh-TW" altLang="en-US" sz="2400" dirty="0" smtClean="0"/>
              <a:t>是一種即時戰略遊戲</a:t>
            </a:r>
            <a:endParaRPr lang="en-US" altLang="zh-TW" sz="2400" dirty="0" smtClean="0"/>
          </a:p>
          <a:p>
            <a:pPr marL="269875" indent="-269875">
              <a:buFont typeface="Arial" pitchFamily="34" charset="0"/>
              <a:buChar char="•"/>
            </a:pPr>
            <a:r>
              <a:rPr lang="zh-TW" altLang="zh-TW" sz="2400" dirty="0" smtClean="0"/>
              <a:t>組隊功能培養了玩家的團隊協作能力和組織協調能力，相對於個人英雄主義，遊戲更鼓勵玩家的合作精神。</a:t>
            </a:r>
            <a:endParaRPr lang="en-US" altLang="zh-TW" sz="2400" dirty="0" smtClean="0"/>
          </a:p>
          <a:p>
            <a:pPr marL="269875" indent="-269875">
              <a:buFont typeface="Arial" pitchFamily="34" charset="0"/>
              <a:buChar char="•"/>
            </a:pPr>
            <a:r>
              <a:rPr lang="zh-TW" altLang="zh-TW" sz="2400" dirty="0" smtClean="0"/>
              <a:t>玩家在遊戲中講求策略和方法而不是比誰點滑鼠更快</a:t>
            </a:r>
            <a:endParaRPr lang="en-US" altLang="zh-TW" sz="2400" dirty="0" smtClean="0"/>
          </a:p>
        </p:txBody>
      </p:sp>
      <p:pic>
        <p:nvPicPr>
          <p:cNvPr id="7" name="圖片 6" descr="minecraft.png"/>
          <p:cNvPicPr>
            <a:picLocks noChangeAspect="1"/>
          </p:cNvPicPr>
          <p:nvPr/>
        </p:nvPicPr>
        <p:blipFill>
          <a:blip r:embed="rId3" cstate="print"/>
          <a:srcRect r="24800" b="27706"/>
          <a:stretch>
            <a:fillRect/>
          </a:stretch>
        </p:blipFill>
        <p:spPr>
          <a:xfrm>
            <a:off x="611560" y="1628800"/>
            <a:ext cx="8372195" cy="4608512"/>
          </a:xfrm>
          <a:prstGeom prst="rect">
            <a:avLst/>
          </a:prstGeom>
        </p:spPr>
      </p:pic>
      <p:sp>
        <p:nvSpPr>
          <p:cNvPr id="8" name="圓角矩形 7"/>
          <p:cNvSpPr/>
          <p:nvPr/>
        </p:nvSpPr>
        <p:spPr>
          <a:xfrm>
            <a:off x="179512" y="332656"/>
            <a:ext cx="302433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buFont typeface="Arial" pitchFamily="34" charset="0"/>
              <a:buChar char="•"/>
            </a:pPr>
            <a:r>
              <a:rPr lang="zh-TW" altLang="en-US" sz="2400" dirty="0" smtClean="0"/>
              <a:t>是一種生存遊戲</a:t>
            </a:r>
            <a:endParaRPr lang="en-US" altLang="zh-TW" sz="2400" dirty="0" smtClean="0"/>
          </a:p>
          <a:p>
            <a:pPr marL="269875" indent="-269875">
              <a:buFont typeface="Arial" pitchFamily="34" charset="0"/>
              <a:buChar char="•"/>
            </a:pPr>
            <a:r>
              <a:rPr lang="zh-TW" altLang="zh-TW" sz="2400" dirty="0" smtClean="0"/>
              <a:t>培養玩家的</a:t>
            </a:r>
            <a:r>
              <a:rPr lang="zh-TW" altLang="en-US" sz="2400" dirty="0" smtClean="0"/>
              <a:t>創造和社會化能力</a:t>
            </a:r>
            <a:r>
              <a:rPr lang="zh-TW" altLang="zh-TW" sz="2400" dirty="0" smtClean="0"/>
              <a:t>。</a:t>
            </a:r>
            <a:endParaRPr lang="en-US" altLang="zh-TW" sz="2400" dirty="0" smtClean="0"/>
          </a:p>
          <a:p>
            <a:pPr marL="269875" indent="-269875">
              <a:buFont typeface="Arial" pitchFamily="34" charset="0"/>
              <a:buChar char="•"/>
            </a:pPr>
            <a:r>
              <a:rPr lang="zh-TW" altLang="zh-TW" sz="2400" dirty="0" smtClean="0"/>
              <a:t>玩家在遊戲中講求</a:t>
            </a:r>
            <a:r>
              <a:rPr lang="zh-TW" altLang="en-US" sz="2400" dirty="0" smtClean="0"/>
              <a:t>設計</a:t>
            </a:r>
            <a:r>
              <a:rPr lang="en-US" altLang="zh-TW" sz="2400" dirty="0" smtClean="0"/>
              <a:t>“</a:t>
            </a:r>
            <a:r>
              <a:rPr lang="zh-TW" altLang="en-US" sz="2400" dirty="0" smtClean="0"/>
              <a:t>活下去</a:t>
            </a:r>
            <a:r>
              <a:rPr lang="en-US" altLang="zh-TW" sz="2400" dirty="0" smtClean="0"/>
              <a:t>”</a:t>
            </a:r>
            <a:r>
              <a:rPr lang="zh-TW" altLang="en-US" sz="2400" dirty="0" smtClean="0"/>
              <a:t>的元素，並且與</a:t>
            </a:r>
            <a:r>
              <a:rPr lang="en-US" altLang="zh-TW" sz="2400" dirty="0" smtClean="0"/>
              <a:t>“</a:t>
            </a:r>
            <a:r>
              <a:rPr lang="zh-TW" altLang="en-US" sz="2400" dirty="0" smtClean="0"/>
              <a:t>人</a:t>
            </a:r>
            <a:r>
              <a:rPr lang="en-US" altLang="zh-TW" sz="2400" dirty="0" smtClean="0"/>
              <a:t>”</a:t>
            </a:r>
            <a:r>
              <a:rPr lang="zh-TW" altLang="en-US" sz="2400" dirty="0" smtClean="0"/>
              <a:t>或</a:t>
            </a:r>
            <a:r>
              <a:rPr lang="en-US" altLang="zh-TW" sz="2400" dirty="0" smtClean="0"/>
              <a:t>“</a:t>
            </a:r>
            <a:r>
              <a:rPr lang="zh-TW" altLang="en-US" sz="2400" dirty="0" smtClean="0"/>
              <a:t>生物</a:t>
            </a:r>
            <a:r>
              <a:rPr lang="en-US" altLang="zh-TW" sz="2400" dirty="0" smtClean="0"/>
              <a:t>”</a:t>
            </a:r>
            <a:r>
              <a:rPr lang="zh-TW" altLang="en-US" sz="2400" dirty="0" smtClean="0"/>
              <a:t>共同生活</a:t>
            </a:r>
            <a:endParaRPr lang="en-US" altLang="zh-TW" sz="2400" dirty="0" smtClean="0"/>
          </a:p>
        </p:txBody>
      </p:sp>
      <p:sp>
        <p:nvSpPr>
          <p:cNvPr id="9" name="橢圓形圖說文字 8"/>
          <p:cNvSpPr/>
          <p:nvPr/>
        </p:nvSpPr>
        <p:spPr>
          <a:xfrm>
            <a:off x="323528" y="260648"/>
            <a:ext cx="7596336" cy="4392488"/>
          </a:xfrm>
          <a:prstGeom prst="wedgeEllipseCallout">
            <a:avLst>
              <a:gd name="adj1" fmla="val 41920"/>
              <a:gd name="adj2" fmla="val 6181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spcBef>
                <a:spcPts val="600"/>
              </a:spcBef>
              <a:spcAft>
                <a:spcPts val="600"/>
              </a:spcAft>
            </a:pPr>
            <a:r>
              <a:rPr lang="zh-TW" altLang="en-US" sz="2800" dirty="0" smtClean="0">
                <a:solidFill>
                  <a:schemeClr val="bg1"/>
                </a:solidFill>
              </a:rPr>
              <a:t>電玩不一定是洪水猛獸</a:t>
            </a:r>
            <a:r>
              <a:rPr lang="en-US" altLang="zh-TW" sz="2800" dirty="0" smtClean="0">
                <a:solidFill>
                  <a:schemeClr val="bg1"/>
                </a:solidFill>
              </a:rPr>
              <a:t/>
            </a:r>
            <a:br>
              <a:rPr lang="en-US" altLang="zh-TW" sz="2800" dirty="0" smtClean="0">
                <a:solidFill>
                  <a:schemeClr val="bg1"/>
                </a:solidFill>
              </a:rPr>
            </a:br>
            <a:r>
              <a:rPr lang="zh-TW" altLang="en-US" sz="2800" dirty="0" smtClean="0">
                <a:solidFill>
                  <a:schemeClr val="bg1"/>
                </a:solidFill>
              </a:rPr>
              <a:t>但是</a:t>
            </a:r>
            <a:r>
              <a:rPr lang="en-US" altLang="zh-TW" sz="2800" dirty="0" smtClean="0">
                <a:solidFill>
                  <a:schemeClr val="bg1"/>
                </a:solidFill>
              </a:rPr>
              <a:t/>
            </a:r>
            <a:br>
              <a:rPr lang="en-US" altLang="zh-TW" sz="2800" dirty="0" smtClean="0">
                <a:solidFill>
                  <a:schemeClr val="bg1"/>
                </a:solidFill>
              </a:rPr>
            </a:br>
            <a:r>
              <a:rPr lang="zh-TW" altLang="en-US" sz="2800" dirty="0" smtClean="0">
                <a:solidFill>
                  <a:schemeClr val="bg1"/>
                </a:solidFill>
              </a:rPr>
              <a:t>要了解孩子正在玩甚麼</a:t>
            </a:r>
            <a:r>
              <a:rPr lang="en-US" altLang="zh-TW" sz="2800" dirty="0" smtClean="0">
                <a:solidFill>
                  <a:schemeClr val="bg1"/>
                </a:solidFill>
              </a:rPr>
              <a:t/>
            </a:r>
            <a:br>
              <a:rPr lang="en-US" altLang="zh-TW" sz="2800" dirty="0" smtClean="0">
                <a:solidFill>
                  <a:schemeClr val="bg1"/>
                </a:solidFill>
              </a:rPr>
            </a:br>
            <a:r>
              <a:rPr lang="zh-TW" altLang="en-US" sz="2800" dirty="0" smtClean="0">
                <a:solidFill>
                  <a:schemeClr val="bg1"/>
                </a:solidFill>
              </a:rPr>
              <a:t>更要提醒他們</a:t>
            </a:r>
            <a:r>
              <a:rPr lang="en-US" altLang="zh-TW" sz="2800" dirty="0" smtClean="0">
                <a:solidFill>
                  <a:schemeClr val="bg1"/>
                </a:solidFill>
              </a:rPr>
              <a:t>“</a:t>
            </a:r>
            <a:r>
              <a:rPr lang="zh-TW" altLang="en-US" sz="2800" dirty="0" smtClean="0">
                <a:solidFill>
                  <a:schemeClr val="bg1"/>
                </a:solidFill>
              </a:rPr>
              <a:t>勿沉迷</a:t>
            </a:r>
            <a:r>
              <a:rPr lang="en-US" altLang="zh-TW" sz="2800" dirty="0" smtClean="0">
                <a:solidFill>
                  <a:schemeClr val="bg1"/>
                </a:solidFill>
              </a:rPr>
              <a:t>”</a:t>
            </a:r>
          </a:p>
        </p:txBody>
      </p:sp>
      <p:pic>
        <p:nvPicPr>
          <p:cNvPr id="10" name="Picture 2"/>
          <p:cNvPicPr>
            <a:picLocks noChangeAspect="1" noChangeArrowheads="1"/>
          </p:cNvPicPr>
          <p:nvPr/>
        </p:nvPicPr>
        <p:blipFill>
          <a:blip r:embed="rId4" cstate="print"/>
          <a:srcRect/>
          <a:stretch>
            <a:fillRect/>
          </a:stretch>
        </p:blipFill>
        <p:spPr bwMode="auto">
          <a:xfrm>
            <a:off x="7092280" y="4309155"/>
            <a:ext cx="1722962" cy="25488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892480" cy="1100826"/>
          </a:xfrm>
        </p:spPr>
        <p:txBody>
          <a:bodyPr/>
          <a:lstStyle/>
          <a:p>
            <a:r>
              <a:rPr lang="zh-TW" altLang="en-US" dirty="0" smtClean="0"/>
              <a:t>父母如何因應 </a:t>
            </a:r>
            <a:r>
              <a:rPr lang="en-US" altLang="zh-TW" dirty="0" smtClean="0"/>
              <a:t>1/2</a:t>
            </a:r>
            <a:endParaRPr lang="zh-TW" altLang="en-US" dirty="0"/>
          </a:p>
        </p:txBody>
      </p:sp>
      <p:sp>
        <p:nvSpPr>
          <p:cNvPr id="3" name="內容版面配置區 2"/>
          <p:cNvSpPr>
            <a:spLocks noGrp="1"/>
          </p:cNvSpPr>
          <p:nvPr>
            <p:ph idx="1"/>
          </p:nvPr>
        </p:nvSpPr>
        <p:spPr>
          <a:xfrm>
            <a:off x="467544" y="1484784"/>
            <a:ext cx="8352928" cy="4968552"/>
          </a:xfrm>
        </p:spPr>
        <p:txBody>
          <a:bodyPr>
            <a:normAutofit/>
          </a:bodyPr>
          <a:lstStyle/>
          <a:p>
            <a:pPr marL="588963" indent="-531813">
              <a:lnSpc>
                <a:spcPct val="120000"/>
              </a:lnSpc>
            </a:pPr>
            <a:r>
              <a:rPr lang="zh-TW" altLang="en-US" dirty="0" smtClean="0"/>
              <a:t>以了解代替責備</a:t>
            </a:r>
            <a:endParaRPr lang="en-US" altLang="zh-TW" dirty="0" smtClean="0"/>
          </a:p>
          <a:p>
            <a:pPr marL="989013" lvl="1" indent="-531813">
              <a:lnSpc>
                <a:spcPct val="120000"/>
              </a:lnSpc>
            </a:pPr>
            <a:r>
              <a:rPr lang="zh-TW" altLang="en-US" dirty="0" smtClean="0"/>
              <a:t>同理心</a:t>
            </a:r>
            <a:endParaRPr lang="en-US" altLang="zh-TW" dirty="0" smtClean="0"/>
          </a:p>
          <a:p>
            <a:pPr marL="989013" lvl="1" indent="-531813">
              <a:lnSpc>
                <a:spcPct val="120000"/>
              </a:lnSpc>
            </a:pPr>
            <a:r>
              <a:rPr lang="zh-TW" altLang="en-US" dirty="0" smtClean="0"/>
              <a:t>了解內容，適時導正並討論</a:t>
            </a:r>
            <a:endParaRPr lang="en-US" altLang="zh-TW" dirty="0" smtClean="0"/>
          </a:p>
          <a:p>
            <a:pPr marL="588963" indent="-531813">
              <a:lnSpc>
                <a:spcPct val="120000"/>
              </a:lnSpc>
            </a:pPr>
            <a:r>
              <a:rPr lang="zh-TW" altLang="en-US" dirty="0" smtClean="0"/>
              <a:t>建立規則：尤其是電腦手機的使用</a:t>
            </a:r>
            <a:endParaRPr lang="en-US" altLang="zh-TW" dirty="0" smtClean="0"/>
          </a:p>
          <a:p>
            <a:pPr marL="989013" lvl="1" indent="-531813">
              <a:lnSpc>
                <a:spcPct val="120000"/>
              </a:lnSpc>
            </a:pPr>
            <a:r>
              <a:rPr lang="zh-TW" altLang="en-US" dirty="0" smtClean="0"/>
              <a:t>從小做起：四歲起便可建立家庭規則</a:t>
            </a:r>
            <a:endParaRPr lang="en-US" altLang="zh-TW" dirty="0" smtClean="0"/>
          </a:p>
          <a:p>
            <a:pPr marL="989013" lvl="1" indent="-531813">
              <a:lnSpc>
                <a:spcPct val="120000"/>
              </a:lnSpc>
            </a:pPr>
            <a:r>
              <a:rPr lang="zh-TW" altLang="en-US" dirty="0" smtClean="0"/>
              <a:t>從旁監督：電腦置於公共區域</a:t>
            </a:r>
            <a:endParaRPr lang="en-US" altLang="zh-TW" dirty="0" smtClean="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21</a:t>
            </a:fld>
            <a:endParaRPr lang="en-US" altLang="zh-TW"/>
          </a:p>
        </p:txBody>
      </p:sp>
      <p:pic>
        <p:nvPicPr>
          <p:cNvPr id="8" name="圖片 7" descr="MC900421998.bmp"/>
          <p:cNvPicPr>
            <a:picLocks noChangeAspect="1"/>
          </p:cNvPicPr>
          <p:nvPr/>
        </p:nvPicPr>
        <p:blipFill>
          <a:blip r:embed="rId2" cstate="print"/>
          <a:stretch>
            <a:fillRect/>
          </a:stretch>
        </p:blipFill>
        <p:spPr>
          <a:xfrm rot="21214532">
            <a:off x="6463033" y="1410740"/>
            <a:ext cx="2281726" cy="1921453"/>
          </a:xfrm>
          <a:prstGeom prst="rect">
            <a:avLst/>
          </a:prstGeom>
          <a:ln>
            <a:noFill/>
          </a:ln>
          <a:effectLst>
            <a:softEdge rad="112500"/>
          </a:effectLst>
        </p:spPr>
      </p:pic>
      <p:pic>
        <p:nvPicPr>
          <p:cNvPr id="7" name="圖片 6" descr="甜甜.jpg"/>
          <p:cNvPicPr>
            <a:picLocks noChangeAspect="1"/>
          </p:cNvPicPr>
          <p:nvPr/>
        </p:nvPicPr>
        <p:blipFill>
          <a:blip r:embed="rId3" cstate="print"/>
          <a:stretch>
            <a:fillRect/>
          </a:stretch>
        </p:blipFill>
        <p:spPr>
          <a:xfrm>
            <a:off x="1115616" y="1412776"/>
            <a:ext cx="4218607" cy="3559250"/>
          </a:xfrm>
          <a:prstGeom prst="rect">
            <a:avLst/>
          </a:prstGeom>
        </p:spPr>
      </p:pic>
      <p:pic>
        <p:nvPicPr>
          <p:cNvPr id="9" name="圖片 8" descr="北海小英雄.jpg"/>
          <p:cNvPicPr>
            <a:picLocks noChangeAspect="1"/>
          </p:cNvPicPr>
          <p:nvPr/>
        </p:nvPicPr>
        <p:blipFill>
          <a:blip r:embed="rId4" cstate="print"/>
          <a:stretch>
            <a:fillRect/>
          </a:stretch>
        </p:blipFill>
        <p:spPr>
          <a:xfrm>
            <a:off x="5076056" y="2204864"/>
            <a:ext cx="3600400" cy="3600400"/>
          </a:xfrm>
          <a:prstGeom prst="rect">
            <a:avLst/>
          </a:prstGeom>
        </p:spPr>
      </p:pic>
      <p:sp>
        <p:nvSpPr>
          <p:cNvPr id="10" name="雲朵形圖說文字 9"/>
          <p:cNvSpPr/>
          <p:nvPr/>
        </p:nvSpPr>
        <p:spPr>
          <a:xfrm>
            <a:off x="0" y="0"/>
            <a:ext cx="9144000" cy="6093296"/>
          </a:xfrm>
          <a:prstGeom prst="cloudCallout">
            <a:avLst>
              <a:gd name="adj1" fmla="val -40556"/>
              <a:gd name="adj2" fmla="val 57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zh-TW" altLang="en-US" sz="2800" dirty="0" smtClean="0"/>
              <a:t>智慧型手機及平板電腦帶來的問題</a:t>
            </a:r>
            <a:r>
              <a:rPr lang="en-US" altLang="zh-TW" sz="2800" dirty="0" smtClean="0"/>
              <a:t/>
            </a:r>
            <a:br>
              <a:rPr lang="en-US" altLang="zh-TW" sz="2800" dirty="0" smtClean="0"/>
            </a:br>
            <a:r>
              <a:rPr lang="zh-TW" altLang="en-US" sz="2800" dirty="0" smtClean="0"/>
              <a:t>無法監督孩子到底上了哪些網站</a:t>
            </a:r>
            <a:endParaRPr lang="en-US" altLang="zh-TW" sz="2800" dirty="0" smtClean="0"/>
          </a:p>
          <a:p>
            <a:pPr>
              <a:spcBef>
                <a:spcPts val="1200"/>
              </a:spcBef>
            </a:pPr>
            <a:r>
              <a:rPr lang="zh-TW" altLang="en-US" sz="2800" dirty="0" smtClean="0"/>
              <a:t>無法控制孩子的</a:t>
            </a:r>
            <a:r>
              <a:rPr lang="en-US" altLang="zh-TW" sz="2800" dirty="0" smtClean="0"/>
              <a:t>“</a:t>
            </a:r>
            <a:r>
              <a:rPr lang="zh-TW" altLang="en-US" sz="2800" dirty="0" smtClean="0"/>
              <a:t>遊戲行為</a:t>
            </a:r>
            <a:r>
              <a:rPr lang="en-US" altLang="zh-TW" sz="2800" dirty="0" smtClean="0"/>
              <a:t>”</a:t>
            </a:r>
            <a:r>
              <a:rPr lang="zh-TW" altLang="en-US" sz="2800" dirty="0" smtClean="0"/>
              <a:t>怎麼辦？</a:t>
            </a:r>
            <a:endParaRPr lang="en-US" altLang="zh-TW" sz="2800" dirty="0" smtClean="0"/>
          </a:p>
          <a:p>
            <a:pPr marL="449263" indent="-449263">
              <a:spcBef>
                <a:spcPts val="1200"/>
              </a:spcBef>
              <a:buFont typeface="Arial" pitchFamily="34" charset="0"/>
              <a:buChar char="•"/>
            </a:pPr>
            <a:r>
              <a:rPr lang="zh-TW" altLang="en-US" sz="2800" dirty="0" smtClean="0"/>
              <a:t>六歲以下：不要給予太多接觸時間</a:t>
            </a:r>
            <a:endParaRPr lang="en-US" altLang="zh-TW" sz="2800" dirty="0" smtClean="0"/>
          </a:p>
          <a:p>
            <a:pPr marL="449263" indent="-449263">
              <a:spcBef>
                <a:spcPts val="1200"/>
              </a:spcBef>
              <a:buFont typeface="Arial" pitchFamily="34" charset="0"/>
              <a:buChar char="•"/>
            </a:pPr>
            <a:r>
              <a:rPr lang="zh-TW" altLang="en-US" sz="2800" dirty="0" smtClean="0"/>
              <a:t>青少年階段</a:t>
            </a:r>
            <a:endParaRPr lang="en-US" altLang="zh-TW" sz="2800" dirty="0" smtClean="0"/>
          </a:p>
          <a:p>
            <a:pPr marL="809625" lvl="1" indent="-352425">
              <a:spcBef>
                <a:spcPts val="1200"/>
              </a:spcBef>
              <a:buFont typeface="Arial" pitchFamily="34" charset="0"/>
              <a:buChar char="•"/>
            </a:pPr>
            <a:r>
              <a:rPr lang="zh-TW" altLang="en-US" sz="2800" dirty="0" smtClean="0"/>
              <a:t>建議不要給智慧型</a:t>
            </a:r>
            <a:r>
              <a:rPr lang="zh-TW" altLang="en-US" sz="2800" dirty="0" smtClean="0"/>
              <a:t>手機甚至手機</a:t>
            </a:r>
            <a:endParaRPr lang="en-US" altLang="zh-TW" sz="2800" dirty="0" smtClean="0"/>
          </a:p>
          <a:p>
            <a:pPr marL="809625" lvl="1" indent="-352425">
              <a:spcBef>
                <a:spcPts val="1200"/>
              </a:spcBef>
              <a:buFont typeface="Arial" pitchFamily="34" charset="0"/>
              <a:buChar char="•"/>
            </a:pPr>
            <a:r>
              <a:rPr lang="zh-TW" altLang="en-US" sz="2800" dirty="0" smtClean="0"/>
              <a:t>手機的費率的控制</a:t>
            </a:r>
            <a:endParaRPr lang="en-US" altLang="zh-TW" sz="2800" dirty="0" smtClean="0"/>
          </a:p>
          <a:p>
            <a:pPr lvl="1">
              <a:buFont typeface="Arial" pitchFamily="34" charset="0"/>
              <a:buChar cha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linds(horizontal)">
                                      <p:cBhvr>
                                        <p:cTn id="38" dur="500"/>
                                        <p:tgtEl>
                                          <p:spTgt spid="3">
                                            <p:txEl>
                                              <p:pRg st="3" end="3"/>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linds(horizontal)">
                                      <p:cBhvr>
                                        <p:cTn id="41" dur="500"/>
                                        <p:tgtEl>
                                          <p:spTgt spid="3">
                                            <p:txEl>
                                              <p:pRg st="4" end="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linds(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F28FB93-0A08-4E7D-8E63-9EFA29F1E093}" type="slidenum">
              <a:rPr lang="en-US" altLang="zh-TW" smtClean="0"/>
              <a:pPr/>
              <a:t>22</a:t>
            </a:fld>
            <a:endParaRPr lang="en-US" altLang="zh-TW"/>
          </a:p>
        </p:txBody>
      </p:sp>
      <p:sp>
        <p:nvSpPr>
          <p:cNvPr id="5" name="矩形 4"/>
          <p:cNvSpPr/>
          <p:nvPr/>
        </p:nvSpPr>
        <p:spPr>
          <a:xfrm>
            <a:off x="323528" y="260648"/>
            <a:ext cx="8496944" cy="6093976"/>
          </a:xfrm>
          <a:prstGeom prst="rect">
            <a:avLst/>
          </a:prstGeom>
        </p:spPr>
        <p:txBody>
          <a:bodyPr wrap="square">
            <a:spAutoFit/>
          </a:bodyPr>
          <a:lstStyle/>
          <a:p>
            <a:r>
              <a:rPr lang="zh-TW" altLang="en-US" sz="1400" dirty="0" smtClean="0">
                <a:solidFill>
                  <a:schemeClr val="tx2">
                    <a:lumMod val="10000"/>
                  </a:schemeClr>
                </a:solidFill>
              </a:rPr>
              <a:t>（檳城</a:t>
            </a:r>
            <a:r>
              <a:rPr lang="en-US" altLang="zh-TW" sz="1400" dirty="0" smtClean="0">
                <a:solidFill>
                  <a:schemeClr val="tx2">
                    <a:lumMod val="10000"/>
                  </a:schemeClr>
                </a:solidFill>
              </a:rPr>
              <a:t>11</a:t>
            </a:r>
            <a:r>
              <a:rPr lang="zh-TW" altLang="en-US" sz="1400" dirty="0" smtClean="0">
                <a:solidFill>
                  <a:schemeClr val="tx2">
                    <a:lumMod val="10000"/>
                  </a:schemeClr>
                </a:solidFill>
              </a:rPr>
              <a:t>日訊）美國舊金山日前發生一宗“隨機”殺人命案，兇嫌在火車上亮著鎗找獵物，但車上數十名乘客卻絲毫無覺，因他們全都忙著低頭滑手機或平板電腦，讓當地社會極度震驚，也揭發了低頭族問題的嚴重性，當局立刻展開宣導少看手機的運動。</a:t>
            </a:r>
            <a:r>
              <a:rPr lang="zh-TW" altLang="en-US" sz="2000" dirty="0" smtClean="0">
                <a:solidFill>
                  <a:schemeClr val="tx2">
                    <a:lumMod val="10000"/>
                  </a:schemeClr>
                </a:solidFill>
              </a:rPr>
              <a:t/>
            </a:r>
            <a:br>
              <a:rPr lang="zh-TW" altLang="en-US" sz="2000" dirty="0" smtClean="0">
                <a:solidFill>
                  <a:schemeClr val="tx2">
                    <a:lumMod val="10000"/>
                  </a:schemeClr>
                </a:solidFill>
              </a:rPr>
            </a:br>
            <a:r>
              <a:rPr lang="zh-TW" altLang="en-US" sz="2000" dirty="0" smtClean="0">
                <a:solidFill>
                  <a:schemeClr val="tx2">
                    <a:lumMod val="10000"/>
                  </a:schemeClr>
                </a:solidFill>
              </a:rPr>
              <a:t>美國微軟公司創辦人</a:t>
            </a:r>
            <a:r>
              <a:rPr lang="zh-TW" altLang="en-US" sz="2800" dirty="0" smtClean="0">
                <a:solidFill>
                  <a:schemeClr val="accent3">
                    <a:lumMod val="50000"/>
                  </a:schemeClr>
                </a:solidFill>
              </a:rPr>
              <a:t>比爾蓋茲</a:t>
            </a:r>
            <a:r>
              <a:rPr lang="zh-TW" altLang="en-US" sz="1400" dirty="0" smtClean="0">
                <a:solidFill>
                  <a:schemeClr val="tx2">
                    <a:lumMod val="10000"/>
                  </a:schemeClr>
                </a:solidFill>
              </a:rPr>
              <a:t>貴為科技達人，也發明造就不少科技商機，但他接受美國廣播公司（</a:t>
            </a:r>
            <a:r>
              <a:rPr lang="en-US" altLang="zh-TW" sz="1400" dirty="0" smtClean="0">
                <a:solidFill>
                  <a:schemeClr val="tx2">
                    <a:lumMod val="10000"/>
                  </a:schemeClr>
                </a:solidFill>
              </a:rPr>
              <a:t>NBC</a:t>
            </a:r>
            <a:r>
              <a:rPr lang="zh-TW" altLang="en-US" sz="1400" dirty="0" smtClean="0">
                <a:solidFill>
                  <a:schemeClr val="tx2">
                    <a:lumMod val="10000"/>
                  </a:schemeClr>
                </a:solidFill>
              </a:rPr>
              <a:t>）“今天”節目訪問時</a:t>
            </a:r>
            <a:r>
              <a:rPr lang="zh-TW" altLang="en-US" sz="2400" dirty="0" smtClean="0">
                <a:solidFill>
                  <a:schemeClr val="accent3">
                    <a:lumMod val="50000"/>
                  </a:schemeClr>
                </a:solidFill>
              </a:rPr>
              <a:t>坦言，他孩子都須在</a:t>
            </a:r>
            <a:r>
              <a:rPr lang="en-US" altLang="zh-TW" sz="2400" dirty="0" smtClean="0">
                <a:solidFill>
                  <a:schemeClr val="accent3">
                    <a:lumMod val="50000"/>
                  </a:schemeClr>
                </a:solidFill>
              </a:rPr>
              <a:t>13</a:t>
            </a:r>
            <a:r>
              <a:rPr lang="zh-TW" altLang="en-US" sz="2400" dirty="0" smtClean="0">
                <a:solidFill>
                  <a:schemeClr val="accent3">
                    <a:lumMod val="50000"/>
                  </a:schemeClr>
                </a:solidFill>
              </a:rPr>
              <a:t>歲生日後，才能擁有第一部手機。可見他也認為讓孩子太早接觸手機並非好事。 </a:t>
            </a:r>
            <a:endParaRPr lang="en-US" altLang="zh-TW" sz="2000" b="1" u="sng" dirty="0" smtClean="0">
              <a:solidFill>
                <a:srgbClr val="FF0000"/>
              </a:solidFill>
            </a:endParaRPr>
          </a:p>
          <a:p>
            <a:r>
              <a:rPr lang="zh-TW" altLang="en-US" sz="2000" dirty="0" smtClean="0">
                <a:solidFill>
                  <a:schemeClr val="tx2">
                    <a:lumMod val="10000"/>
                  </a:schemeClr>
                </a:solidFill>
              </a:rPr>
              <a:t>低頭族問題日益嚴重，多國如</a:t>
            </a:r>
            <a:r>
              <a:rPr lang="zh-TW" altLang="en-US" sz="2400" dirty="0" smtClean="0">
                <a:solidFill>
                  <a:schemeClr val="accent3">
                    <a:lumMod val="50000"/>
                  </a:schemeClr>
                </a:solidFill>
              </a:rPr>
              <a:t>比利時、法國和印度已經或在擬定法令，禁止兒童使用手機，以保護他們</a:t>
            </a:r>
            <a:r>
              <a:rPr lang="zh-TW" altLang="en-US" sz="1400" dirty="0" smtClean="0">
                <a:solidFill>
                  <a:schemeClr val="tx2">
                    <a:lumMod val="10000"/>
                  </a:schemeClr>
                </a:solidFill>
              </a:rPr>
              <a:t>；雖然我國沒有這項法令，但不少非政府組織、教育工作者及家長已開始醒覺，盡量不讓兒童接觸手機，除了擔心孩子沉迷網上花花世界，也避免輻射危害健康。檳城電磁波輻射公害防護協會秘書王美麗認為，不應該讓年幼孩子擁有手機，以免他們受電磁波輻射傷害。為了孩子的健康，和別過度依賴手機，她也規定孩子</a:t>
            </a:r>
            <a:r>
              <a:rPr lang="en-US" altLang="zh-TW" sz="1400" dirty="0" smtClean="0">
                <a:solidFill>
                  <a:schemeClr val="tx2">
                    <a:lumMod val="10000"/>
                  </a:schemeClr>
                </a:solidFill>
              </a:rPr>
              <a:t>16</a:t>
            </a:r>
            <a:r>
              <a:rPr lang="zh-TW" altLang="en-US" sz="1400" dirty="0" smtClean="0">
                <a:solidFill>
                  <a:schemeClr val="tx2">
                    <a:lumMod val="10000"/>
                  </a:schemeClr>
                </a:solidFill>
              </a:rPr>
              <a:t>歲後才擁有手機。</a:t>
            </a:r>
            <a:endParaRPr lang="en-US" altLang="zh-TW" sz="1400" dirty="0" smtClean="0">
              <a:solidFill>
                <a:schemeClr val="tx2">
                  <a:lumMod val="10000"/>
                </a:schemeClr>
              </a:solidFill>
            </a:endParaRPr>
          </a:p>
          <a:p>
            <a:r>
              <a:rPr lang="zh-TW" altLang="en-US" sz="2400" dirty="0" smtClean="0">
                <a:solidFill>
                  <a:schemeClr val="accent3">
                    <a:lumMod val="50000"/>
                  </a:schemeClr>
                </a:solidFill>
              </a:rPr>
              <a:t>“很多家長認為，讓孩子拿手機可讓孩子面對危險時及時求助，但他們沒細想過，孩子過度依賴手機之後，若沒手機在身邊，是否還有處理危機的能力。”</a:t>
            </a:r>
            <a:r>
              <a:rPr lang="zh-TW" altLang="en-US" sz="1400" dirty="0" smtClean="0">
                <a:solidFill>
                  <a:schemeClr val="tx2">
                    <a:lumMod val="10000"/>
                  </a:schemeClr>
                </a:solidFill>
              </a:rPr>
              <a:t>她坦言，家長應教導孩子保護自己及求助技巧，而非給他們一台手機了事。王美麗說，</a:t>
            </a:r>
            <a:r>
              <a:rPr lang="zh-TW" altLang="en-US" sz="2400" dirty="0" smtClean="0">
                <a:solidFill>
                  <a:schemeClr val="accent3">
                    <a:lumMod val="50000"/>
                  </a:schemeClr>
                </a:solidFill>
              </a:rPr>
              <a:t>一些歐盟國家，已採取保護兒童的步驟，規定未滿</a:t>
            </a:r>
            <a:r>
              <a:rPr lang="en-US" altLang="zh-TW" sz="2400" dirty="0" smtClean="0">
                <a:solidFill>
                  <a:schemeClr val="accent3">
                    <a:lumMod val="50000"/>
                  </a:schemeClr>
                </a:solidFill>
              </a:rPr>
              <a:t>14</a:t>
            </a:r>
            <a:r>
              <a:rPr lang="zh-TW" altLang="en-US" sz="2400" dirty="0" smtClean="0">
                <a:solidFill>
                  <a:schemeClr val="accent3">
                    <a:lumMod val="50000"/>
                  </a:schemeClr>
                </a:solidFill>
              </a:rPr>
              <a:t>歲的孩童不得使用手機</a:t>
            </a:r>
            <a:r>
              <a:rPr lang="zh-TW" altLang="en-US" sz="2000" dirty="0" smtClean="0">
                <a:solidFill>
                  <a:schemeClr val="tx2">
                    <a:lumMod val="10000"/>
                  </a:schemeClr>
                </a:solidFill>
              </a:rPr>
              <a:t>。</a:t>
            </a:r>
            <a:r>
              <a:rPr lang="zh-TW" altLang="en-US" sz="1400" dirty="0" smtClean="0">
                <a:solidFill>
                  <a:schemeClr val="tx2">
                    <a:lumMod val="10000"/>
                  </a:schemeClr>
                </a:solidFill>
              </a:rPr>
              <a:t>今年</a:t>
            </a:r>
            <a:r>
              <a:rPr lang="en-US" altLang="zh-TW" sz="1400" dirty="0" smtClean="0">
                <a:solidFill>
                  <a:schemeClr val="tx2">
                    <a:lumMod val="10000"/>
                  </a:schemeClr>
                </a:solidFill>
              </a:rPr>
              <a:t>2</a:t>
            </a:r>
            <a:r>
              <a:rPr lang="zh-TW" altLang="en-US" sz="1400" dirty="0" smtClean="0">
                <a:solidFill>
                  <a:schemeClr val="tx2">
                    <a:lumMod val="10000"/>
                  </a:schemeClr>
                </a:solidFill>
              </a:rPr>
              <a:t>月，</a:t>
            </a:r>
            <a:r>
              <a:rPr lang="zh-TW" altLang="en-US" sz="2400" dirty="0" smtClean="0">
                <a:solidFill>
                  <a:schemeClr val="accent3">
                    <a:lumMod val="50000"/>
                  </a:schemeClr>
                </a:solidFill>
              </a:rPr>
              <a:t>比利時聯邦政府宣布擬立法禁止</a:t>
            </a:r>
            <a:r>
              <a:rPr lang="en-US" altLang="zh-TW" sz="2400" dirty="0" smtClean="0">
                <a:solidFill>
                  <a:schemeClr val="accent3">
                    <a:lumMod val="50000"/>
                  </a:schemeClr>
                </a:solidFill>
              </a:rPr>
              <a:t>7</a:t>
            </a:r>
            <a:r>
              <a:rPr lang="zh-TW" altLang="en-US" sz="2400" dirty="0" smtClean="0">
                <a:solidFill>
                  <a:schemeClr val="accent3">
                    <a:lumMod val="50000"/>
                  </a:schemeClr>
                </a:solidFill>
              </a:rPr>
              <a:t>歲以下兒童使用手機</a:t>
            </a:r>
            <a:r>
              <a:rPr lang="zh-TW" altLang="en-US" sz="1400" dirty="0" smtClean="0">
                <a:solidFill>
                  <a:schemeClr val="tx2">
                    <a:lumMod val="10000"/>
                  </a:schemeClr>
                </a:solidFill>
              </a:rPr>
              <a:t>。多年前，法國環境與可持續發展部也考慮制定法律草案，規定禁止向</a:t>
            </a:r>
            <a:r>
              <a:rPr lang="en-US" altLang="zh-TW" sz="1400" dirty="0" smtClean="0">
                <a:solidFill>
                  <a:schemeClr val="tx2">
                    <a:lumMod val="10000"/>
                  </a:schemeClr>
                </a:solidFill>
              </a:rPr>
              <a:t>12</a:t>
            </a:r>
            <a:r>
              <a:rPr lang="zh-TW" altLang="en-US" sz="1400" dirty="0" smtClean="0">
                <a:solidFill>
                  <a:schemeClr val="tx2">
                    <a:lumMod val="10000"/>
                  </a:schemeClr>
                </a:solidFill>
              </a:rPr>
              <a:t>歲以下兒童推銷手機。 </a:t>
            </a:r>
            <a:endParaRPr lang="zh-TW" altLang="en-US" sz="1400" dirty="0">
              <a:solidFill>
                <a:schemeClr val="tx2">
                  <a:lumMod val="10000"/>
                </a:schemeClr>
              </a:solidFill>
            </a:endParaRPr>
          </a:p>
        </p:txBody>
      </p:sp>
      <p:sp>
        <p:nvSpPr>
          <p:cNvPr id="6" name="文字方塊 5"/>
          <p:cNvSpPr txBox="1"/>
          <p:nvPr/>
        </p:nvSpPr>
        <p:spPr>
          <a:xfrm>
            <a:off x="3203848" y="6237312"/>
            <a:ext cx="5760640" cy="369332"/>
          </a:xfrm>
          <a:prstGeom prst="rect">
            <a:avLst/>
          </a:prstGeom>
          <a:noFill/>
        </p:spPr>
        <p:txBody>
          <a:bodyPr wrap="square" rtlCol="0">
            <a:spAutoFit/>
          </a:bodyPr>
          <a:lstStyle/>
          <a:p>
            <a:r>
              <a:rPr lang="zh-TW" altLang="en-US" dirty="0" smtClean="0">
                <a:solidFill>
                  <a:schemeClr val="bg1"/>
                </a:solidFill>
              </a:rPr>
              <a:t>資料來源：</a:t>
            </a:r>
            <a:r>
              <a:rPr lang="en-US" altLang="zh-TW" sz="900" dirty="0" smtClean="0">
                <a:solidFill>
                  <a:schemeClr val="bg1"/>
                </a:solidFill>
                <a:hlinkClick r:id="rId2"/>
              </a:rPr>
              <a:t>http://www.guangming.com.my/node/181807?tid=23</a:t>
            </a:r>
            <a:r>
              <a:rPr lang="zh-TW" altLang="en-US" sz="900" dirty="0" smtClean="0">
                <a:solidFill>
                  <a:schemeClr val="bg1"/>
                </a:solidFill>
              </a:rPr>
              <a:t> 光明日報</a:t>
            </a:r>
            <a:r>
              <a:rPr lang="en-US" altLang="zh-TW" sz="900" dirty="0" smtClean="0">
                <a:solidFill>
                  <a:schemeClr val="bg1"/>
                </a:solidFill>
              </a:rPr>
              <a:t>20113.10.13</a:t>
            </a:r>
            <a:endParaRPr lang="zh-TW" altLang="en-US" sz="9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F28FB93-0A08-4E7D-8E63-9EFA29F1E093}" type="slidenum">
              <a:rPr lang="en-US" altLang="zh-TW" smtClean="0"/>
              <a:pPr/>
              <a:t>23</a:t>
            </a:fld>
            <a:endParaRPr lang="en-US" altLang="zh-TW"/>
          </a:p>
        </p:txBody>
      </p:sp>
      <p:sp>
        <p:nvSpPr>
          <p:cNvPr id="3" name="心形 2"/>
          <p:cNvSpPr/>
          <p:nvPr/>
        </p:nvSpPr>
        <p:spPr>
          <a:xfrm>
            <a:off x="251520" y="692696"/>
            <a:ext cx="8496944" cy="5616624"/>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600" dirty="0" smtClean="0">
                <a:solidFill>
                  <a:srgbClr val="FF0000"/>
                </a:solidFill>
              </a:rPr>
              <a:t>太理想化的說法？</a:t>
            </a:r>
            <a:endParaRPr lang="en-US" altLang="zh-TW" sz="3600" dirty="0" smtClean="0">
              <a:solidFill>
                <a:srgbClr val="FF0000"/>
              </a:solidFill>
            </a:endParaRPr>
          </a:p>
          <a:p>
            <a:pPr algn="ctr"/>
            <a:r>
              <a:rPr lang="zh-TW" altLang="en-US" sz="3600" dirty="0" smtClean="0">
                <a:solidFill>
                  <a:srgbClr val="FF0000"/>
                </a:solidFill>
              </a:rPr>
              <a:t>很難辦到的！</a:t>
            </a:r>
            <a:endParaRPr lang="en-US" altLang="zh-TW" sz="3600" dirty="0" smtClean="0">
              <a:solidFill>
                <a:srgbClr val="FF0000"/>
              </a:solidFill>
            </a:endParaRPr>
          </a:p>
          <a:p>
            <a:r>
              <a:rPr lang="zh-TW" altLang="en-US" sz="3600" dirty="0" smtClean="0">
                <a:solidFill>
                  <a:srgbClr val="FF0000"/>
                </a:solidFill>
              </a:rPr>
              <a:t>尤其是青少年</a:t>
            </a:r>
            <a:r>
              <a:rPr lang="en-US" altLang="zh-TW" sz="3600" dirty="0" smtClean="0">
                <a:solidFill>
                  <a:srgbClr val="FF0000"/>
                </a:solidFill>
              </a:rPr>
              <a:t>……</a:t>
            </a:r>
          </a:p>
          <a:p>
            <a:pPr marL="449263" indent="-449263">
              <a:buFont typeface="Arial" pitchFamily="34" charset="0"/>
              <a:buChar char="•"/>
            </a:pPr>
            <a:r>
              <a:rPr lang="en-US" altLang="zh-TW" sz="3600" dirty="0" err="1" smtClean="0">
                <a:solidFill>
                  <a:srgbClr val="FF0000"/>
                </a:solidFill>
              </a:rPr>
              <a:t>WiFi</a:t>
            </a:r>
            <a:r>
              <a:rPr lang="zh-TW" altLang="en-US" sz="3600" dirty="0" smtClean="0">
                <a:solidFill>
                  <a:srgbClr val="FF0000"/>
                </a:solidFill>
              </a:rPr>
              <a:t>的管控</a:t>
            </a:r>
            <a:endParaRPr lang="en-US" altLang="zh-TW" sz="3600" dirty="0" smtClean="0">
              <a:solidFill>
                <a:srgbClr val="FF0000"/>
              </a:solidFill>
            </a:endParaRPr>
          </a:p>
          <a:p>
            <a:pPr marL="449263" indent="-449263">
              <a:buFont typeface="Arial" pitchFamily="34" charset="0"/>
              <a:buChar char="•"/>
            </a:pPr>
            <a:r>
              <a:rPr lang="zh-TW" altLang="en-US" sz="3600" dirty="0" smtClean="0">
                <a:solidFill>
                  <a:srgbClr val="FF0000"/>
                </a:solidFill>
              </a:rPr>
              <a:t>家中不要有無線網路</a:t>
            </a:r>
            <a:endParaRPr lang="en-US" altLang="zh-TW" sz="3600" dirty="0" smtClean="0">
              <a:solidFill>
                <a:srgbClr val="FF0000"/>
              </a:solidFill>
            </a:endParaRPr>
          </a:p>
          <a:p>
            <a:pPr marL="449263" indent="-449263">
              <a:buFont typeface="Arial" pitchFamily="34" charset="0"/>
              <a:buChar char="•"/>
            </a:pPr>
            <a:r>
              <a:rPr lang="zh-TW" altLang="en-US" sz="3600" dirty="0" smtClean="0">
                <a:solidFill>
                  <a:srgbClr val="FF0000"/>
                </a:solidFill>
              </a:rPr>
              <a:t>父母示範</a:t>
            </a:r>
            <a:r>
              <a:rPr lang="zh-TW" altLang="en-US" sz="3600" dirty="0" smtClean="0">
                <a:solidFill>
                  <a:srgbClr val="FF0000"/>
                </a:solidFill>
                <a:latin typeface="標楷體"/>
                <a:ea typeface="標楷體"/>
              </a:rPr>
              <a:t>「</a:t>
            </a:r>
            <a:r>
              <a:rPr lang="zh-TW" altLang="en-US" sz="3600" dirty="0" smtClean="0">
                <a:solidFill>
                  <a:srgbClr val="FF0000"/>
                </a:solidFill>
              </a:rPr>
              <a:t>節制</a:t>
            </a:r>
            <a:r>
              <a:rPr lang="zh-TW" altLang="en-US" sz="3600" dirty="0" smtClean="0">
                <a:solidFill>
                  <a:srgbClr val="FF0000"/>
                </a:solidFill>
                <a:latin typeface="標楷體"/>
                <a:ea typeface="標楷體"/>
              </a:rPr>
              <a:t>」</a:t>
            </a:r>
            <a:r>
              <a:rPr lang="zh-TW" altLang="en-US" sz="3600" dirty="0" smtClean="0">
                <a:solidFill>
                  <a:srgbClr val="FF0000"/>
                </a:solidFill>
              </a:rPr>
              <a:t>的工夫</a:t>
            </a:r>
            <a:endParaRPr lang="zh-TW" altLang="en-US" sz="3600"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7164288" y="4005064"/>
            <a:ext cx="1722962" cy="2548845"/>
          </a:xfrm>
          <a:prstGeom prst="rect">
            <a:avLst/>
          </a:prstGeom>
          <a:noFill/>
          <a:ln w="9525">
            <a:noFill/>
            <a:miter lim="800000"/>
            <a:headEnd/>
            <a:tailEnd/>
          </a:ln>
        </p:spPr>
      </p:pic>
      <p:pic>
        <p:nvPicPr>
          <p:cNvPr id="5" name="Picture 7"/>
          <p:cNvPicPr>
            <a:picLocks noChangeAspect="1" noChangeArrowheads="1"/>
          </p:cNvPicPr>
          <p:nvPr/>
        </p:nvPicPr>
        <p:blipFill>
          <a:blip r:embed="rId3" cstate="print">
            <a:lum bright="10000"/>
          </a:blip>
          <a:srcRect/>
          <a:stretch>
            <a:fillRect/>
          </a:stretch>
        </p:blipFill>
        <p:spPr bwMode="auto">
          <a:xfrm>
            <a:off x="0" y="0"/>
            <a:ext cx="9144000" cy="7101408"/>
          </a:xfrm>
          <a:prstGeom prst="rect">
            <a:avLst/>
          </a:prstGeom>
          <a:ln>
            <a:noFill/>
          </a:ln>
          <a:effectLst>
            <a:softEdge rad="112500"/>
          </a:effectLst>
        </p:spPr>
      </p:pic>
      <p:sp>
        <p:nvSpPr>
          <p:cNvPr id="6" name="文字方塊 5"/>
          <p:cNvSpPr txBox="1"/>
          <p:nvPr/>
        </p:nvSpPr>
        <p:spPr>
          <a:xfrm>
            <a:off x="1331640" y="908720"/>
            <a:ext cx="6264696" cy="3724096"/>
          </a:xfrm>
          <a:prstGeom prst="rect">
            <a:avLst/>
          </a:prstGeom>
          <a:noFill/>
        </p:spPr>
        <p:txBody>
          <a:bodyPr wrap="square" rtlCol="0">
            <a:spAutoFit/>
          </a:bodyPr>
          <a:lstStyle/>
          <a:p>
            <a:pPr marL="269875" indent="-269875">
              <a:buFont typeface="Arial" pitchFamily="34" charset="0"/>
              <a:buChar char="•"/>
            </a:pPr>
            <a:r>
              <a:rPr lang="zh-TW" altLang="en-US" sz="3200" dirty="0" smtClean="0">
                <a:solidFill>
                  <a:srgbClr val="002060"/>
                </a:solidFill>
              </a:rPr>
              <a:t>不要讓孩子覺得，沒事做就可以玩電腦、看電視和滑手機</a:t>
            </a:r>
            <a:endParaRPr lang="en-US" altLang="zh-TW" sz="3200" dirty="0" smtClean="0">
              <a:solidFill>
                <a:srgbClr val="002060"/>
              </a:solidFill>
            </a:endParaRPr>
          </a:p>
          <a:p>
            <a:pPr marL="449263" lvl="1" indent="7938"/>
            <a:r>
              <a:rPr lang="zh-TW" altLang="en-US" sz="2800" dirty="0" smtClean="0">
                <a:solidFill>
                  <a:srgbClr val="FF0000"/>
                </a:solidFill>
              </a:rPr>
              <a:t>父母是不是在自己想休息的時候或者忙碌中無法陪小朋友時，建議和暗示他們可以去玩</a:t>
            </a:r>
            <a:r>
              <a:rPr lang="zh-TW" altLang="en-US" sz="2800" dirty="0" smtClean="0">
                <a:solidFill>
                  <a:srgbClr val="FF0000"/>
                </a:solidFill>
              </a:rPr>
              <a:t>電腦、看電視和滑</a:t>
            </a:r>
            <a:r>
              <a:rPr lang="zh-TW" altLang="en-US" sz="2800" dirty="0" smtClean="0">
                <a:solidFill>
                  <a:srgbClr val="FF0000"/>
                </a:solidFill>
              </a:rPr>
              <a:t>手機？</a:t>
            </a:r>
            <a:endParaRPr lang="en-US" altLang="zh-TW" sz="2800" dirty="0" smtClean="0">
              <a:solidFill>
                <a:srgbClr val="FF0000"/>
              </a:solidFill>
            </a:endParaRPr>
          </a:p>
          <a:p>
            <a:pPr marL="449263" lvl="1" indent="7938"/>
            <a:endParaRPr lang="en-US" altLang="zh-TW" sz="2800" dirty="0" smtClean="0">
              <a:solidFill>
                <a:srgbClr val="FF0000"/>
              </a:solidFill>
            </a:endParaRPr>
          </a:p>
          <a:p>
            <a:pPr marL="269875" indent="-269875">
              <a:buFont typeface="Arial" pitchFamily="34" charset="0"/>
              <a:buChar char="•"/>
            </a:pPr>
            <a:r>
              <a:rPr lang="zh-TW" altLang="en-US" sz="3200" dirty="0" smtClean="0">
                <a:solidFill>
                  <a:srgbClr val="002060"/>
                </a:solidFill>
              </a:rPr>
              <a:t>學會獨處</a:t>
            </a:r>
            <a:r>
              <a:rPr lang="zh-TW" altLang="en-US" sz="3200" dirty="0" smtClean="0">
                <a:solidFill>
                  <a:srgbClr val="002060"/>
                </a:solidFill>
              </a:rPr>
              <a:t>，</a:t>
            </a:r>
            <a:r>
              <a:rPr lang="zh-TW" altLang="en-US" sz="3200" dirty="0" smtClean="0">
                <a:solidFill>
                  <a:srgbClr val="002060"/>
                </a:solidFill>
              </a:rPr>
              <a:t>培養興趣很重要</a:t>
            </a:r>
            <a:endParaRPr lang="zh-TW" alt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父母如何因應 </a:t>
            </a:r>
            <a:r>
              <a:rPr lang="en-US" altLang="zh-TW" dirty="0" smtClean="0"/>
              <a:t>2/2</a:t>
            </a:r>
            <a:endParaRPr lang="zh-TW" altLang="en-US" dirty="0"/>
          </a:p>
        </p:txBody>
      </p:sp>
      <p:sp>
        <p:nvSpPr>
          <p:cNvPr id="3" name="內容版面配置區 2"/>
          <p:cNvSpPr>
            <a:spLocks noGrp="1"/>
          </p:cNvSpPr>
          <p:nvPr>
            <p:ph idx="1"/>
          </p:nvPr>
        </p:nvSpPr>
        <p:spPr>
          <a:xfrm>
            <a:off x="395536" y="2057400"/>
            <a:ext cx="8568952" cy="4179911"/>
          </a:xfrm>
        </p:spPr>
        <p:txBody>
          <a:bodyPr>
            <a:normAutofit fontScale="92500" lnSpcReduction="20000"/>
          </a:bodyPr>
          <a:lstStyle/>
          <a:p>
            <a:pPr marL="539750" indent="-539750"/>
            <a:r>
              <a:rPr lang="zh-TW" altLang="zh-TW" dirty="0" smtClean="0"/>
              <a:t>建立健康多元的優質生活</a:t>
            </a:r>
            <a:endParaRPr lang="en-US" altLang="zh-TW" dirty="0" smtClean="0"/>
          </a:p>
          <a:p>
            <a:pPr marL="539750" indent="-539750"/>
            <a:r>
              <a:rPr lang="zh-TW" altLang="zh-TW" dirty="0" smtClean="0"/>
              <a:t>找到成就感的領域</a:t>
            </a:r>
            <a:endParaRPr lang="en-US" altLang="zh-TW" dirty="0" smtClean="0"/>
          </a:p>
          <a:p>
            <a:pPr marL="939800" lvl="1" indent="-539750"/>
            <a:r>
              <a:rPr lang="zh-TW" altLang="zh-TW" dirty="0" smtClean="0"/>
              <a:t>語文、邏輯、空間、肢體運作、音樂、人際關係、內省、自然探索。需要在童年時，父母陪孩子探索真實的生活和大自然，從中了解孩子的特質和優勢。</a:t>
            </a:r>
            <a:endParaRPr lang="en-US" altLang="zh-TW" dirty="0" smtClean="0"/>
          </a:p>
          <a:p>
            <a:pPr marL="588963" indent="-531813">
              <a:lnSpc>
                <a:spcPct val="120000"/>
              </a:lnSpc>
            </a:pPr>
            <a:r>
              <a:rPr lang="zh-TW" altLang="en-US" dirty="0" smtClean="0"/>
              <a:t>全家愛閱讀，從讀聖經開始</a:t>
            </a:r>
            <a:endParaRPr lang="en-US" altLang="zh-TW" dirty="0" smtClean="0"/>
          </a:p>
          <a:p>
            <a:pPr marL="588963" indent="-531813">
              <a:lnSpc>
                <a:spcPct val="120000"/>
              </a:lnSpc>
            </a:pPr>
            <a:r>
              <a:rPr lang="zh-TW" altLang="en-US" dirty="0" smtClean="0"/>
              <a:t>全家一起參加晚間聚會</a:t>
            </a:r>
            <a:r>
              <a:rPr lang="en-US" altLang="zh-TW" dirty="0" smtClean="0"/>
              <a:t>(</a:t>
            </a:r>
            <a:r>
              <a:rPr lang="zh-TW" altLang="en-US" dirty="0" smtClean="0"/>
              <a:t>手機、平板記得離線喔！</a:t>
            </a:r>
            <a:r>
              <a:rPr lang="en-US" altLang="zh-TW" dirty="0" smtClean="0"/>
              <a:t>)</a:t>
            </a:r>
          </a:p>
          <a:p>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24</a:t>
            </a:fld>
            <a:endParaRPr lang="en-US" altLang="zh-TW"/>
          </a:p>
        </p:txBody>
      </p:sp>
      <p:pic>
        <p:nvPicPr>
          <p:cNvPr id="5" name="圖片 4" descr="sing.JPG"/>
          <p:cNvPicPr>
            <a:picLocks noChangeAspect="1"/>
          </p:cNvPicPr>
          <p:nvPr/>
        </p:nvPicPr>
        <p:blipFill>
          <a:blip r:embed="rId2" cstate="print"/>
          <a:srcRect t="13957" b="13933"/>
          <a:stretch>
            <a:fillRect/>
          </a:stretch>
        </p:blipFill>
        <p:spPr>
          <a:xfrm>
            <a:off x="5796136" y="620688"/>
            <a:ext cx="2696190" cy="1944216"/>
          </a:xfrm>
          <a:prstGeom prst="rect">
            <a:avLst/>
          </a:prstGeom>
          <a:ln>
            <a:noFill/>
          </a:ln>
          <a:effectLst>
            <a:softEdge rad="112500"/>
          </a:effectLst>
        </p:spPr>
      </p:pic>
      <p:sp>
        <p:nvSpPr>
          <p:cNvPr id="6" name="動作按鈕: 下一項 5">
            <a:hlinkClick r:id="" action="ppaction://hlinkshowjump?jump=nextslide" highlightClick="1"/>
          </p:cNvPr>
          <p:cNvSpPr/>
          <p:nvPr/>
        </p:nvSpPr>
        <p:spPr>
          <a:xfrm>
            <a:off x="5436096" y="2060848"/>
            <a:ext cx="394344" cy="3943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683568" y="6309320"/>
            <a:ext cx="79208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699792" y="692696"/>
            <a:ext cx="0" cy="56166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860032"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2339752" y="6309320"/>
            <a:ext cx="792088" cy="369332"/>
          </a:xfrm>
          <a:prstGeom prst="rect">
            <a:avLst/>
          </a:prstGeom>
          <a:noFill/>
        </p:spPr>
        <p:txBody>
          <a:bodyPr wrap="square" rtlCol="0">
            <a:spAutoFit/>
          </a:bodyPr>
          <a:lstStyle/>
          <a:p>
            <a:pPr algn="ctr"/>
            <a:r>
              <a:rPr lang="en-US" altLang="zh-TW" b="1" dirty="0" smtClean="0">
                <a:solidFill>
                  <a:srgbClr val="C00000"/>
                </a:solidFill>
              </a:rPr>
              <a:t>7</a:t>
            </a:r>
            <a:r>
              <a:rPr lang="zh-TW" altLang="en-US" b="1" dirty="0" smtClean="0">
                <a:solidFill>
                  <a:srgbClr val="C00000"/>
                </a:solidFill>
              </a:rPr>
              <a:t>歲</a:t>
            </a:r>
            <a:endParaRPr lang="zh-TW" altLang="en-US" b="1" dirty="0">
              <a:solidFill>
                <a:srgbClr val="C00000"/>
              </a:solidFill>
            </a:endParaRPr>
          </a:p>
        </p:txBody>
      </p:sp>
      <p:sp>
        <p:nvSpPr>
          <p:cNvPr id="22" name="文字方塊 21"/>
          <p:cNvSpPr txBox="1"/>
          <p:nvPr/>
        </p:nvSpPr>
        <p:spPr>
          <a:xfrm>
            <a:off x="4427984" y="6309320"/>
            <a:ext cx="792088" cy="369332"/>
          </a:xfrm>
          <a:prstGeom prst="rect">
            <a:avLst/>
          </a:prstGeom>
          <a:noFill/>
        </p:spPr>
        <p:txBody>
          <a:bodyPr wrap="square" rtlCol="0">
            <a:spAutoFit/>
          </a:bodyPr>
          <a:lstStyle/>
          <a:p>
            <a:r>
              <a:rPr lang="en-US" altLang="zh-TW" b="1" dirty="0" smtClean="0">
                <a:solidFill>
                  <a:srgbClr val="C00000"/>
                </a:solidFill>
              </a:rPr>
              <a:t>13</a:t>
            </a:r>
            <a:r>
              <a:rPr lang="zh-TW" altLang="en-US" b="1" dirty="0" smtClean="0">
                <a:solidFill>
                  <a:srgbClr val="C00000"/>
                </a:solidFill>
              </a:rPr>
              <a:t>歲</a:t>
            </a:r>
            <a:endParaRPr lang="zh-TW" altLang="en-US" b="1" dirty="0">
              <a:solidFill>
                <a:srgbClr val="C00000"/>
              </a:solidFill>
            </a:endParaRPr>
          </a:p>
        </p:txBody>
      </p:sp>
      <p:cxnSp>
        <p:nvCxnSpPr>
          <p:cNvPr id="23" name="直線接點 22"/>
          <p:cNvCxnSpPr/>
          <p:nvPr/>
        </p:nvCxnSpPr>
        <p:spPr>
          <a:xfrm>
            <a:off x="6156176"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724128" y="6309320"/>
            <a:ext cx="792088" cy="369332"/>
          </a:xfrm>
          <a:prstGeom prst="rect">
            <a:avLst/>
          </a:prstGeom>
          <a:noFill/>
        </p:spPr>
        <p:txBody>
          <a:bodyPr wrap="square" rtlCol="0">
            <a:spAutoFit/>
          </a:bodyPr>
          <a:lstStyle/>
          <a:p>
            <a:r>
              <a:rPr lang="en-US" altLang="zh-TW" b="1" dirty="0" smtClean="0">
                <a:solidFill>
                  <a:srgbClr val="C00000"/>
                </a:solidFill>
              </a:rPr>
              <a:t>16</a:t>
            </a:r>
            <a:r>
              <a:rPr lang="zh-TW" altLang="en-US" b="1" dirty="0" smtClean="0">
                <a:solidFill>
                  <a:srgbClr val="C00000"/>
                </a:solidFill>
              </a:rPr>
              <a:t>歲</a:t>
            </a:r>
            <a:endParaRPr lang="zh-TW" altLang="en-US" b="1" dirty="0">
              <a:solidFill>
                <a:srgbClr val="C00000"/>
              </a:solidFill>
            </a:endParaRPr>
          </a:p>
        </p:txBody>
      </p:sp>
      <p:sp>
        <p:nvSpPr>
          <p:cNvPr id="27" name="文字方塊 26"/>
          <p:cNvSpPr txBox="1"/>
          <p:nvPr/>
        </p:nvSpPr>
        <p:spPr>
          <a:xfrm>
            <a:off x="7092280" y="6309320"/>
            <a:ext cx="792088" cy="369332"/>
          </a:xfrm>
          <a:prstGeom prst="rect">
            <a:avLst/>
          </a:prstGeom>
          <a:noFill/>
        </p:spPr>
        <p:txBody>
          <a:bodyPr wrap="square" rtlCol="0">
            <a:spAutoFit/>
          </a:bodyPr>
          <a:lstStyle/>
          <a:p>
            <a:r>
              <a:rPr lang="en-US" altLang="zh-TW" b="1" dirty="0" smtClean="0">
                <a:solidFill>
                  <a:srgbClr val="C00000"/>
                </a:solidFill>
              </a:rPr>
              <a:t>19</a:t>
            </a:r>
            <a:r>
              <a:rPr lang="zh-TW" altLang="en-US" b="1" dirty="0" smtClean="0">
                <a:solidFill>
                  <a:srgbClr val="C00000"/>
                </a:solidFill>
              </a:rPr>
              <a:t>歲</a:t>
            </a:r>
            <a:endParaRPr lang="zh-TW" altLang="en-US" b="1" dirty="0">
              <a:solidFill>
                <a:srgbClr val="C00000"/>
              </a:solidFill>
            </a:endParaRPr>
          </a:p>
        </p:txBody>
      </p:sp>
      <p:cxnSp>
        <p:nvCxnSpPr>
          <p:cNvPr id="28" name="直線接點 27"/>
          <p:cNvCxnSpPr/>
          <p:nvPr/>
        </p:nvCxnSpPr>
        <p:spPr>
          <a:xfrm>
            <a:off x="7524328"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755576" y="3645024"/>
            <a:ext cx="388843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400" dirty="0" smtClean="0">
                <a:latin typeface="華康海報體W12" pitchFamily="81" charset="-120"/>
                <a:ea typeface="華康海報體W12" pitchFamily="81" charset="-120"/>
              </a:rPr>
              <a:t>宗教</a:t>
            </a:r>
            <a:endParaRPr lang="zh-TW" altLang="en-US" sz="5400" dirty="0">
              <a:latin typeface="華康海報體W12" pitchFamily="81" charset="-120"/>
              <a:ea typeface="華康海報體W12" pitchFamily="81" charset="-120"/>
            </a:endParaRPr>
          </a:p>
        </p:txBody>
      </p:sp>
      <p:sp>
        <p:nvSpPr>
          <p:cNvPr id="29" name="橢圓 28"/>
          <p:cNvSpPr/>
          <p:nvPr/>
        </p:nvSpPr>
        <p:spPr>
          <a:xfrm>
            <a:off x="1331640" y="1700808"/>
            <a:ext cx="7344816" cy="3960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dirty="0" smtClean="0">
                <a:latin typeface="華康海報體W12" pitchFamily="81" charset="-120"/>
                <a:ea typeface="華康海報體W12" pitchFamily="81" charset="-120"/>
              </a:rPr>
              <a:t>動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漫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電  玩</a:t>
            </a:r>
            <a:endParaRPr lang="zh-TW" altLang="en-US" sz="4000" dirty="0">
              <a:latin typeface="華康海報體W12" pitchFamily="81" charset="-120"/>
              <a:ea typeface="華康海報體W12" pitchFamily="81" charset="-120"/>
            </a:endParaRPr>
          </a:p>
        </p:txBody>
      </p:sp>
      <p:sp>
        <p:nvSpPr>
          <p:cNvPr id="33" name="文字方塊 32"/>
          <p:cNvSpPr txBox="1"/>
          <p:nvPr/>
        </p:nvSpPr>
        <p:spPr>
          <a:xfrm>
            <a:off x="323528" y="6309320"/>
            <a:ext cx="792088" cy="369332"/>
          </a:xfrm>
          <a:prstGeom prst="rect">
            <a:avLst/>
          </a:prstGeom>
          <a:noFill/>
        </p:spPr>
        <p:txBody>
          <a:bodyPr wrap="square" rtlCol="0">
            <a:spAutoFit/>
          </a:bodyPr>
          <a:lstStyle/>
          <a:p>
            <a:pPr algn="ctr"/>
            <a:r>
              <a:rPr lang="en-US" altLang="zh-TW" b="1" dirty="0" smtClean="0">
                <a:solidFill>
                  <a:srgbClr val="C00000"/>
                </a:solidFill>
              </a:rPr>
              <a:t>0</a:t>
            </a:r>
            <a:r>
              <a:rPr lang="zh-TW" altLang="en-US" b="1" dirty="0" smtClean="0">
                <a:solidFill>
                  <a:srgbClr val="C00000"/>
                </a:solidFill>
              </a:rPr>
              <a:t>歲</a:t>
            </a:r>
            <a:endParaRPr lang="zh-TW" altLang="en-US" b="1" dirty="0">
              <a:solidFill>
                <a:srgbClr val="C00000"/>
              </a:solidFill>
            </a:endParaRPr>
          </a:p>
        </p:txBody>
      </p:sp>
      <p:sp>
        <p:nvSpPr>
          <p:cNvPr id="16" name="投影片編號版面配置區 15"/>
          <p:cNvSpPr>
            <a:spLocks noGrp="1"/>
          </p:cNvSpPr>
          <p:nvPr>
            <p:ph type="sldNum" sz="quarter" idx="12"/>
          </p:nvPr>
        </p:nvSpPr>
        <p:spPr/>
        <p:txBody>
          <a:bodyPr/>
          <a:lstStyle/>
          <a:p>
            <a:fld id="{DF28FB93-0A08-4E7D-8E63-9EFA29F1E093}" type="slidenum">
              <a:rPr lang="en-US" altLang="zh-TW" smtClean="0"/>
              <a:pPr/>
              <a:t>25</a:t>
            </a:fld>
            <a:endParaRPr lang="en-US" altLang="zh-TW"/>
          </a:p>
        </p:txBody>
      </p:sp>
      <p:sp>
        <p:nvSpPr>
          <p:cNvPr id="31" name="橢圓 30"/>
          <p:cNvSpPr/>
          <p:nvPr/>
        </p:nvSpPr>
        <p:spPr>
          <a:xfrm>
            <a:off x="3563888" y="548680"/>
            <a:ext cx="5400600" cy="55446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4800" dirty="0" smtClean="0">
                <a:latin typeface="華康海報體W12" pitchFamily="81" charset="-120"/>
                <a:ea typeface="華康海報體W12" pitchFamily="81" charset="-120"/>
              </a:rPr>
              <a:t>占  卜</a:t>
            </a:r>
            <a:endParaRPr lang="en-US" altLang="zh-TW" sz="4800" dirty="0" smtClean="0">
              <a:latin typeface="華康海報體W12" pitchFamily="81" charset="-120"/>
              <a:ea typeface="華康海報體W12" pitchFamily="81" charset="-120"/>
            </a:endParaRPr>
          </a:p>
        </p:txBody>
      </p:sp>
      <p:cxnSp>
        <p:nvCxnSpPr>
          <p:cNvPr id="19" name="直線單箭頭接點 18"/>
          <p:cNvCxnSpPr>
            <a:stCxn id="33" idx="0"/>
          </p:cNvCxnSpPr>
          <p:nvPr/>
        </p:nvCxnSpPr>
        <p:spPr>
          <a:xfrm flipH="1" flipV="1">
            <a:off x="683568" y="620688"/>
            <a:ext cx="36004" cy="5688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79512" y="0"/>
            <a:ext cx="1224136" cy="707886"/>
          </a:xfrm>
          <a:prstGeom prst="rect">
            <a:avLst/>
          </a:prstGeom>
          <a:noFill/>
        </p:spPr>
        <p:txBody>
          <a:bodyPr wrap="square" rtlCol="0">
            <a:spAutoFit/>
          </a:bodyPr>
          <a:lstStyle/>
          <a:p>
            <a:pPr algn="ctr"/>
            <a:r>
              <a:rPr lang="zh-TW" altLang="en-US" sz="4000" b="1" dirty="0" smtClean="0">
                <a:solidFill>
                  <a:schemeClr val="accent5">
                    <a:lumMod val="50000"/>
                  </a:schemeClr>
                </a:solidFill>
              </a:rPr>
              <a:t>文化</a:t>
            </a:r>
            <a:endParaRPr lang="zh-TW" altLang="en-US" sz="4000"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星座</a:t>
            </a:r>
            <a:endParaRPr lang="zh-TW" altLang="en-US" dirty="0"/>
          </a:p>
        </p:txBody>
      </p:sp>
      <p:sp>
        <p:nvSpPr>
          <p:cNvPr id="3" name="內容版面配置區 2"/>
          <p:cNvSpPr>
            <a:spLocks noGrp="1"/>
          </p:cNvSpPr>
          <p:nvPr>
            <p:ph idx="1"/>
          </p:nvPr>
        </p:nvSpPr>
        <p:spPr>
          <a:xfrm>
            <a:off x="467544" y="2057400"/>
            <a:ext cx="8352928" cy="4179911"/>
          </a:xfrm>
        </p:spPr>
        <p:txBody>
          <a:bodyPr>
            <a:normAutofit fontScale="85000" lnSpcReduction="10000"/>
          </a:bodyPr>
          <a:lstStyle/>
          <a:p>
            <a:pPr marL="449263" indent="-449263"/>
            <a:r>
              <a:rPr lang="zh-TW" altLang="zh-TW" dirty="0" smtClean="0"/>
              <a:t>很多人想知道未來，無奈它不可知。</a:t>
            </a:r>
            <a:endParaRPr lang="en-US" altLang="zh-TW" dirty="0" smtClean="0"/>
          </a:p>
          <a:p>
            <a:pPr marL="449263" indent="-449263"/>
            <a:r>
              <a:rPr lang="zh-TW" altLang="zh-TW" dirty="0" smtClean="0"/>
              <a:t>公元前三千餘年左右，星座學（</a:t>
            </a:r>
            <a:r>
              <a:rPr lang="en-US" altLang="zh-TW" dirty="0" smtClean="0"/>
              <a:t>Astrology</a:t>
            </a:r>
            <a:r>
              <a:rPr lang="zh-TW" altLang="zh-TW" dirty="0" smtClean="0"/>
              <a:t>）已經在巴比倫的記錄中佔據重要地位</a:t>
            </a:r>
            <a:endParaRPr lang="en-US" altLang="zh-TW" dirty="0" smtClean="0"/>
          </a:p>
          <a:p>
            <a:pPr marL="449263" indent="-449263"/>
            <a:r>
              <a:rPr lang="zh-TW" altLang="zh-TW" dirty="0" smtClean="0"/>
              <a:t>人們不斷研究天體變化，發展了占星術與天文學，進而將星辰的起落，</a:t>
            </a:r>
            <a:r>
              <a:rPr lang="zh-TW" altLang="en-US" dirty="0" smtClean="0"/>
              <a:t>引申</a:t>
            </a:r>
            <a:r>
              <a:rPr lang="zh-TW" altLang="zh-TW" dirty="0" smtClean="0"/>
              <a:t>到人事的變遷</a:t>
            </a:r>
            <a:endParaRPr lang="en-US" altLang="zh-TW" dirty="0" smtClean="0"/>
          </a:p>
          <a:p>
            <a:pPr marL="449263" indent="-449263"/>
            <a:r>
              <a:rPr lang="zh-TW" altLang="zh-TW" dirty="0" smtClean="0"/>
              <a:t>一年有十二個月，這些星體就被命名為十二星座。占星學家認為每個人所屬的星座會影響他性格與天賦，而星座與日、月、五星相對位置，則支配他的健康、財富、婚姻、事業與人際關係。</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26</a:t>
            </a:fld>
            <a:endParaRPr lang="en-US" altLang="zh-TW"/>
          </a:p>
        </p:txBody>
      </p:sp>
      <p:pic>
        <p:nvPicPr>
          <p:cNvPr id="5" name="圖片 4" descr="MC900230631.bmp"/>
          <p:cNvPicPr>
            <a:picLocks noChangeAspect="1"/>
          </p:cNvPicPr>
          <p:nvPr/>
        </p:nvPicPr>
        <p:blipFill>
          <a:blip r:embed="rId2" cstate="print"/>
          <a:stretch>
            <a:fillRect/>
          </a:stretch>
        </p:blipFill>
        <p:spPr>
          <a:xfrm>
            <a:off x="6876256" y="260648"/>
            <a:ext cx="1906516" cy="19442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259"/>
            <a:ext cx="8892480" cy="1152509"/>
          </a:xfrm>
        </p:spPr>
        <p:txBody>
          <a:bodyPr/>
          <a:lstStyle/>
          <a:p>
            <a:r>
              <a:rPr lang="zh-TW" altLang="en-US" dirty="0" smtClean="0"/>
              <a:t>塔羅牌</a:t>
            </a:r>
            <a:endParaRPr lang="zh-TW" altLang="en-US" dirty="0"/>
          </a:p>
        </p:txBody>
      </p:sp>
      <p:sp>
        <p:nvSpPr>
          <p:cNvPr id="3" name="內容版面配置區 2"/>
          <p:cNvSpPr>
            <a:spLocks noGrp="1"/>
          </p:cNvSpPr>
          <p:nvPr>
            <p:ph idx="1"/>
          </p:nvPr>
        </p:nvSpPr>
        <p:spPr>
          <a:xfrm>
            <a:off x="179512" y="1700808"/>
            <a:ext cx="8424936" cy="4896544"/>
          </a:xfrm>
        </p:spPr>
        <p:txBody>
          <a:bodyPr>
            <a:noAutofit/>
          </a:bodyPr>
          <a:lstStyle/>
          <a:p>
            <a:pPr>
              <a:lnSpc>
                <a:spcPct val="120000"/>
              </a:lnSpc>
              <a:spcBef>
                <a:spcPts val="600"/>
              </a:spcBef>
            </a:pPr>
            <a:r>
              <a:rPr lang="zh-TW" altLang="zh-TW" sz="2400" b="1" dirty="0" smtClean="0"/>
              <a:t>塔羅牌</a:t>
            </a:r>
            <a:r>
              <a:rPr lang="zh-TW" altLang="zh-TW" sz="2400" dirty="0" smtClean="0"/>
              <a:t>（</a:t>
            </a:r>
            <a:r>
              <a:rPr lang="zh-TW" altLang="zh-TW" sz="2400" b="1" dirty="0" smtClean="0"/>
              <a:t>Tarot</a:t>
            </a:r>
            <a:r>
              <a:rPr lang="zh-TW" altLang="zh-TW" sz="2400" dirty="0" smtClean="0"/>
              <a:t>）是一種象徵圖像系統。自它們廣為流傳，就被拿來用在</a:t>
            </a:r>
            <a:r>
              <a:rPr lang="zh-TW" altLang="en-US" sz="2400" dirty="0" smtClean="0"/>
              <a:t>占卜</a:t>
            </a:r>
            <a:r>
              <a:rPr lang="zh-TW" altLang="zh-TW" sz="2400" dirty="0" smtClean="0"/>
              <a:t>以及</a:t>
            </a:r>
            <a:r>
              <a:rPr lang="zh-TW" altLang="en-US" sz="2400" dirty="0" smtClean="0"/>
              <a:t>紙牌遊戲</a:t>
            </a:r>
            <a:endParaRPr lang="en-US" altLang="zh-TW" sz="2400" dirty="0" smtClean="0"/>
          </a:p>
          <a:p>
            <a:pPr>
              <a:lnSpc>
                <a:spcPct val="120000"/>
              </a:lnSpc>
              <a:spcBef>
                <a:spcPts val="600"/>
              </a:spcBef>
            </a:pPr>
            <a:r>
              <a:rPr lang="zh-TW" altLang="zh-TW" sz="2400" dirty="0" smtClean="0"/>
              <a:t>塔羅牌長久以來被視為一種</a:t>
            </a:r>
            <a:r>
              <a:rPr lang="zh-TW" altLang="en-US" sz="2400" dirty="0" smtClean="0"/>
              <a:t>禁忌</a:t>
            </a:r>
            <a:r>
              <a:rPr lang="zh-TW" altLang="zh-TW" sz="2400" dirty="0" smtClean="0"/>
              <a:t>，因為它和</a:t>
            </a:r>
            <a:r>
              <a:rPr lang="zh-TW" altLang="en-US" sz="2400" dirty="0" smtClean="0"/>
              <a:t>十九世紀</a:t>
            </a:r>
            <a:r>
              <a:rPr lang="zh-TW" altLang="zh-TW" sz="2400" dirty="0" smtClean="0"/>
              <a:t>的</a:t>
            </a:r>
            <a:r>
              <a:rPr lang="zh-TW" altLang="en-US" sz="2400" dirty="0" smtClean="0"/>
              <a:t>神秘學</a:t>
            </a:r>
            <a:r>
              <a:rPr lang="zh-TW" altLang="zh-TW" sz="2400" dirty="0" smtClean="0"/>
              <a:t>有曖昧的關連</a:t>
            </a:r>
            <a:r>
              <a:rPr lang="zh-TW" altLang="en-US" sz="2400" dirty="0" smtClean="0"/>
              <a:t>，</a:t>
            </a:r>
            <a:r>
              <a:rPr lang="zh-TW" altLang="zh-TW" sz="2400" dirty="0" smtClean="0"/>
              <a:t>最早可以追溯到</a:t>
            </a:r>
            <a:r>
              <a:rPr lang="zh-TW" altLang="en-US" sz="2400" dirty="0" smtClean="0"/>
              <a:t>十四世紀</a:t>
            </a:r>
            <a:r>
              <a:rPr lang="zh-TW" altLang="zh-TW" sz="2400" dirty="0" smtClean="0"/>
              <a:t>。</a:t>
            </a:r>
            <a:endParaRPr lang="en-US" altLang="zh-TW" sz="2400" dirty="0" smtClean="0"/>
          </a:p>
          <a:p>
            <a:pPr>
              <a:lnSpc>
                <a:spcPct val="120000"/>
              </a:lnSpc>
              <a:spcBef>
                <a:spcPts val="600"/>
              </a:spcBef>
            </a:pPr>
            <a:r>
              <a:rPr lang="zh-TW" altLang="en-US" sz="2400" dirty="0" smtClean="0">
                <a:solidFill>
                  <a:srgbClr val="FF0000"/>
                </a:solidFill>
              </a:rPr>
              <a:t>注意之處：</a:t>
            </a:r>
            <a:endParaRPr lang="en-US" altLang="zh-TW" sz="2400" dirty="0" smtClean="0">
              <a:solidFill>
                <a:srgbClr val="FF0000"/>
              </a:solidFill>
            </a:endParaRPr>
          </a:p>
          <a:p>
            <a:pPr lvl="1">
              <a:lnSpc>
                <a:spcPct val="120000"/>
              </a:lnSpc>
              <a:spcBef>
                <a:spcPts val="600"/>
              </a:spcBef>
            </a:pPr>
            <a:r>
              <a:rPr lang="zh-TW" altLang="zh-TW" sz="2000" dirty="0" smtClean="0"/>
              <a:t>現代人傾向將塔羅牌作爲一種自我探索和發展的工具。</a:t>
            </a:r>
            <a:endParaRPr lang="en-US" altLang="zh-TW" sz="2000" dirty="0" smtClean="0"/>
          </a:p>
          <a:p>
            <a:pPr lvl="1">
              <a:lnSpc>
                <a:spcPct val="120000"/>
              </a:lnSpc>
              <a:spcBef>
                <a:spcPts val="600"/>
              </a:spcBef>
            </a:pPr>
            <a:r>
              <a:rPr lang="zh-TW" altLang="zh-TW" sz="2000" dirty="0" smtClean="0"/>
              <a:t>世界各地的一些</a:t>
            </a:r>
            <a:r>
              <a:rPr lang="zh-TW" altLang="zh-TW" sz="2000" dirty="0" smtClean="0">
                <a:solidFill>
                  <a:srgbClr val="C00000"/>
                </a:solidFill>
              </a:rPr>
              <a:t>心理醫生將塔羅牌作爲一種輔助治療手段加以運用。</a:t>
            </a:r>
            <a:endParaRPr lang="en-US" altLang="zh-TW" sz="2000" dirty="0" smtClean="0">
              <a:solidFill>
                <a:srgbClr val="C00000"/>
              </a:solidFill>
            </a:endParaRPr>
          </a:p>
          <a:p>
            <a:pPr lvl="2">
              <a:lnSpc>
                <a:spcPct val="120000"/>
              </a:lnSpc>
              <a:spcBef>
                <a:spcPts val="600"/>
              </a:spcBef>
            </a:pPr>
            <a:r>
              <a:rPr lang="zh-TW" altLang="zh-TW" sz="2000" dirty="0" smtClean="0"/>
              <a:t>透過塔羅牌對自我內在的探索，引導個人獲得更大的自由。</a:t>
            </a:r>
            <a:endParaRPr lang="en-US" altLang="zh-TW" sz="2000" dirty="0" smtClean="0"/>
          </a:p>
          <a:p>
            <a:pPr lvl="2">
              <a:lnSpc>
                <a:spcPct val="120000"/>
              </a:lnSpc>
              <a:spcBef>
                <a:spcPts val="600"/>
              </a:spcBef>
            </a:pPr>
            <a:r>
              <a:rPr lang="zh-TW" altLang="zh-TW" sz="2000" dirty="0" smtClean="0"/>
              <a:t>將其從神秘學的未知領域，提升到可以被認知的更廣闊的生命智慧的範疇。</a:t>
            </a:r>
            <a:endParaRPr lang="zh-TW" altLang="en-US" sz="2000"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27</a:t>
            </a:fld>
            <a:endParaRPr lang="en-US" altLang="zh-TW"/>
          </a:p>
        </p:txBody>
      </p:sp>
      <p:pic>
        <p:nvPicPr>
          <p:cNvPr id="5" name="圖片 4" descr="MC900436141.bmp"/>
          <p:cNvPicPr>
            <a:picLocks noChangeAspect="1"/>
          </p:cNvPicPr>
          <p:nvPr/>
        </p:nvPicPr>
        <p:blipFill>
          <a:blip r:embed="rId2" cstate="print"/>
          <a:stretch>
            <a:fillRect/>
          </a:stretch>
        </p:blipFill>
        <p:spPr>
          <a:xfrm>
            <a:off x="7092280" y="188640"/>
            <a:ext cx="1599783" cy="155958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流行的原因</a:t>
            </a:r>
            <a:endParaRPr lang="zh-TW" altLang="en-US" dirty="0"/>
          </a:p>
        </p:txBody>
      </p:sp>
      <p:sp>
        <p:nvSpPr>
          <p:cNvPr id="3" name="內容版面配置區 2"/>
          <p:cNvSpPr>
            <a:spLocks noGrp="1"/>
          </p:cNvSpPr>
          <p:nvPr>
            <p:ph idx="1"/>
          </p:nvPr>
        </p:nvSpPr>
        <p:spPr>
          <a:xfrm>
            <a:off x="323528" y="2057400"/>
            <a:ext cx="8640960" cy="4179911"/>
          </a:xfrm>
        </p:spPr>
        <p:txBody>
          <a:bodyPr>
            <a:normAutofit fontScale="92500"/>
          </a:bodyPr>
          <a:lstStyle/>
          <a:p>
            <a:r>
              <a:rPr lang="zh-TW" altLang="zh-TW" dirty="0" smtClean="0"/>
              <a:t>都會生活中，人際相處間的極度不安全感。</a:t>
            </a:r>
            <a:endParaRPr lang="en-US" altLang="zh-TW" dirty="0" smtClean="0"/>
          </a:p>
          <a:p>
            <a:r>
              <a:rPr lang="zh-TW" altLang="en-US" dirty="0" smtClean="0"/>
              <a:t>人們</a:t>
            </a:r>
            <a:r>
              <a:rPr lang="zh-TW" altLang="zh-TW" dirty="0" smtClean="0"/>
              <a:t>很好奇的想去了解一個或一些人，不是藉由面對面的溝通相處，而是捨本逐末地依賴一些外在標籤，如星座、血型這些輾轉、不直接的方式，它巧妙地揭露出現代人悲哀的處境。</a:t>
            </a:r>
            <a:endParaRPr lang="en-US" altLang="zh-TW" dirty="0" smtClean="0"/>
          </a:p>
          <a:p>
            <a:r>
              <a:rPr lang="zh-TW" altLang="zh-TW" dirty="0" smtClean="0"/>
              <a:t>對前景未知的不安全感，人們開始尋求占卜、算命等神秘力量，以選擇確定有利的人生目標</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28</a:t>
            </a:fld>
            <a:endParaRPr lang="en-US" altLang="zh-TW"/>
          </a:p>
        </p:txBody>
      </p:sp>
      <p:grpSp>
        <p:nvGrpSpPr>
          <p:cNvPr id="7" name="群組 6"/>
          <p:cNvGrpSpPr/>
          <p:nvPr/>
        </p:nvGrpSpPr>
        <p:grpSpPr>
          <a:xfrm>
            <a:off x="467544" y="1700808"/>
            <a:ext cx="8136904" cy="4797152"/>
            <a:chOff x="-4068452" y="2060848"/>
            <a:chExt cx="8136904" cy="4797152"/>
          </a:xfrm>
        </p:grpSpPr>
        <p:sp>
          <p:nvSpPr>
            <p:cNvPr id="5" name="圓角矩形 4"/>
            <p:cNvSpPr/>
            <p:nvPr/>
          </p:nvSpPr>
          <p:spPr>
            <a:xfrm>
              <a:off x="-4068452" y="2825552"/>
              <a:ext cx="813690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smtClean="0">
                  <a:latin typeface="華康粗圓體" pitchFamily="49" charset="-120"/>
                  <a:ea typeface="華康粗圓體" pitchFamily="49" charset="-120"/>
                </a:rPr>
                <a:t>為什麼覺得好準？</a:t>
              </a:r>
              <a:endParaRPr lang="en-US" altLang="zh-TW" sz="3200" dirty="0" smtClean="0">
                <a:latin typeface="華康粗圓體" pitchFamily="49" charset="-120"/>
                <a:ea typeface="華康粗圓體" pitchFamily="49" charset="-120"/>
              </a:endParaRPr>
            </a:p>
            <a:p>
              <a:pPr marL="449263" algn="just"/>
              <a:endParaRPr lang="en-US" altLang="zh-TW" sz="2800" dirty="0" smtClean="0">
                <a:latin typeface="華康粗圓體" pitchFamily="49" charset="-120"/>
                <a:ea typeface="華康粗圓體" pitchFamily="49" charset="-120"/>
              </a:endParaRPr>
            </a:p>
            <a:p>
              <a:pPr marL="449263" algn="just"/>
              <a:r>
                <a:rPr lang="zh-TW" altLang="zh-TW" sz="2800" dirty="0" smtClean="0">
                  <a:latin typeface="華康粗圓體" pitchFamily="49" charset="-120"/>
                  <a:ea typeface="華康粗圓體" pitchFamily="49" charset="-120"/>
                </a:rPr>
                <a:t>一種自我預言應驗的奇妙心理現象，正在我們心裡運行著：「好準喔！」「我真的是這樣</a:t>
              </a:r>
              <a:r>
                <a:rPr lang="en-US" altLang="zh-TW" sz="2800" dirty="0" smtClean="0">
                  <a:latin typeface="華康粗圓體" pitchFamily="49" charset="-120"/>
                  <a:ea typeface="華康粗圓體" pitchFamily="49" charset="-120"/>
                </a:rPr>
                <a:t></a:t>
              </a:r>
              <a:r>
                <a:rPr lang="zh-TW" altLang="zh-TW" sz="2800" dirty="0" smtClean="0">
                  <a:latin typeface="華康粗圓體" pitchFamily="49" charset="-120"/>
                  <a:ea typeface="華康粗圓體" pitchFamily="49" charset="-120"/>
                </a:rPr>
                <a:t>！」因為認定自己歸屬於某星座，因</a:t>
              </a:r>
              <a:r>
                <a:rPr lang="zh-TW" altLang="en-US" sz="2800" dirty="0" smtClean="0">
                  <a:latin typeface="華康粗圓體" pitchFamily="49" charset="-120"/>
                  <a:ea typeface="華康粗圓體" pitchFamily="49" charset="-120"/>
                </a:rPr>
                <a:t>而</a:t>
              </a:r>
              <a:r>
                <a:rPr lang="zh-TW" altLang="zh-TW" sz="2800" dirty="0" smtClean="0">
                  <a:latin typeface="華康粗圓體" pitchFamily="49" charset="-120"/>
                  <a:ea typeface="華康粗圓體" pitchFamily="49" charset="-120"/>
                </a:rPr>
                <a:t>情不自禁地認同，而自動刪除與之不符的地方。</a:t>
              </a:r>
              <a:endParaRPr lang="zh-TW" altLang="en-US" sz="2800" dirty="0">
                <a:latin typeface="華康粗圓體" pitchFamily="49" charset="-120"/>
                <a:ea typeface="華康粗圓體" pitchFamily="49" charset="-120"/>
              </a:endParaRPr>
            </a:p>
          </p:txBody>
        </p:sp>
        <p:pic>
          <p:nvPicPr>
            <p:cNvPr id="6" name="圖片 5" descr="知識家.bmp"/>
            <p:cNvPicPr>
              <a:picLocks noChangeAspect="1"/>
            </p:cNvPicPr>
            <p:nvPr/>
          </p:nvPicPr>
          <p:blipFill>
            <a:blip r:embed="rId2" cstate="print"/>
            <a:stretch>
              <a:fillRect/>
            </a:stretch>
          </p:blipFill>
          <p:spPr>
            <a:xfrm>
              <a:off x="2339752" y="2060848"/>
              <a:ext cx="1367082" cy="1664802"/>
            </a:xfrm>
            <a:prstGeom prst="rect">
              <a:avLst/>
            </a:prstGeom>
          </p:spPr>
        </p:pic>
      </p:grpSp>
      <p:grpSp>
        <p:nvGrpSpPr>
          <p:cNvPr id="10" name="群組 9"/>
          <p:cNvGrpSpPr/>
          <p:nvPr/>
        </p:nvGrpSpPr>
        <p:grpSpPr>
          <a:xfrm>
            <a:off x="3851920" y="1196752"/>
            <a:ext cx="3528392" cy="288032"/>
            <a:chOff x="3995936" y="980728"/>
            <a:chExt cx="4896544" cy="503677"/>
          </a:xfrm>
        </p:grpSpPr>
        <p:pic>
          <p:nvPicPr>
            <p:cNvPr id="8" name="圖片 7" descr="MC900355085.bmp"/>
            <p:cNvPicPr>
              <a:picLocks noChangeAspect="1"/>
            </p:cNvPicPr>
            <p:nvPr/>
          </p:nvPicPr>
          <p:blipFill>
            <a:blip r:embed="rId3" cstate="print"/>
            <a:stretch>
              <a:fillRect/>
            </a:stretch>
          </p:blipFill>
          <p:spPr>
            <a:xfrm>
              <a:off x="3995936" y="980729"/>
              <a:ext cx="2448272" cy="494078"/>
            </a:xfrm>
            <a:prstGeom prst="rect">
              <a:avLst/>
            </a:prstGeom>
          </p:spPr>
        </p:pic>
        <p:pic>
          <p:nvPicPr>
            <p:cNvPr id="9" name="圖片 8" descr="MC900355085.bmp"/>
            <p:cNvPicPr>
              <a:picLocks noChangeAspect="1"/>
            </p:cNvPicPr>
            <p:nvPr/>
          </p:nvPicPr>
          <p:blipFill>
            <a:blip r:embed="rId3" cstate="print"/>
            <a:stretch>
              <a:fillRect/>
            </a:stretch>
          </p:blipFill>
          <p:spPr>
            <a:xfrm>
              <a:off x="6444208" y="980728"/>
              <a:ext cx="2448272" cy="5036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媒體的推波助瀾</a:t>
            </a:r>
            <a:endParaRPr lang="zh-TW" altLang="en-US" dirty="0"/>
          </a:p>
        </p:txBody>
      </p:sp>
      <p:sp>
        <p:nvSpPr>
          <p:cNvPr id="3" name="內容版面配置區 2"/>
          <p:cNvSpPr>
            <a:spLocks noGrp="1"/>
          </p:cNvSpPr>
          <p:nvPr>
            <p:ph idx="1"/>
          </p:nvPr>
        </p:nvSpPr>
        <p:spPr/>
        <p:txBody>
          <a:bodyPr>
            <a:normAutofit fontScale="92500" lnSpcReduction="10000"/>
          </a:bodyPr>
          <a:lstStyle/>
          <a:p>
            <a:pPr marL="539750" indent="-539750"/>
            <a:r>
              <a:rPr lang="zh-TW" altLang="en-US" dirty="0" smtClean="0"/>
              <a:t>星座與塔羅牌的訊息無處不在</a:t>
            </a:r>
            <a:endParaRPr lang="en-US" altLang="zh-TW" dirty="0" smtClean="0"/>
          </a:p>
          <a:p>
            <a:pPr marL="939800" lvl="1" indent="-539750"/>
            <a:r>
              <a:rPr lang="zh-TW" altLang="en-US" dirty="0" smtClean="0"/>
              <a:t>新聞</a:t>
            </a:r>
            <a:endParaRPr lang="en-US" altLang="zh-TW" dirty="0" smtClean="0"/>
          </a:p>
          <a:p>
            <a:pPr marL="939800" lvl="1" indent="-539750"/>
            <a:r>
              <a:rPr lang="zh-TW" altLang="en-US" dirty="0" smtClean="0"/>
              <a:t>心理分析節目</a:t>
            </a:r>
            <a:endParaRPr lang="en-US" altLang="zh-TW" dirty="0" smtClean="0"/>
          </a:p>
          <a:p>
            <a:pPr marL="939800" lvl="1" indent="-539750"/>
            <a:r>
              <a:rPr lang="zh-TW" altLang="en-US" dirty="0" smtClean="0"/>
              <a:t>命理節目</a:t>
            </a:r>
            <a:endParaRPr lang="en-US" altLang="zh-TW" dirty="0" smtClean="0"/>
          </a:p>
          <a:p>
            <a:pPr marL="939800" lvl="1" indent="-539750"/>
            <a:r>
              <a:rPr lang="zh-TW" altLang="en-US" dirty="0" smtClean="0"/>
              <a:t>時尚節目</a:t>
            </a:r>
            <a:endParaRPr lang="en-US" altLang="zh-TW" dirty="0" smtClean="0"/>
          </a:p>
          <a:p>
            <a:pPr marL="939800" lvl="1" indent="-539750"/>
            <a:r>
              <a:rPr lang="zh-TW" altLang="en-US" dirty="0" smtClean="0"/>
              <a:t>廣播</a:t>
            </a:r>
            <a:endParaRPr lang="en-US" altLang="zh-TW" dirty="0" smtClean="0"/>
          </a:p>
          <a:p>
            <a:pPr marL="939800" lvl="1" indent="-539750"/>
            <a:r>
              <a:rPr lang="zh-TW" altLang="en-US" dirty="0" smtClean="0"/>
              <a:t>網站</a:t>
            </a:r>
            <a:endParaRPr lang="en-US" altLang="zh-TW" dirty="0" smtClean="0"/>
          </a:p>
          <a:p>
            <a:pPr marL="939800" lvl="1" indent="-539750"/>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29</a:t>
            </a:fld>
            <a:endParaRPr lang="en-US" altLang="zh-TW"/>
          </a:p>
        </p:txBody>
      </p:sp>
      <p:pic>
        <p:nvPicPr>
          <p:cNvPr id="6" name="圖片 5" descr="電腦課.bmp"/>
          <p:cNvPicPr>
            <a:picLocks noChangeAspect="1"/>
          </p:cNvPicPr>
          <p:nvPr/>
        </p:nvPicPr>
        <p:blipFill>
          <a:blip r:embed="rId2" cstate="print"/>
          <a:stretch>
            <a:fillRect/>
          </a:stretch>
        </p:blipFill>
        <p:spPr>
          <a:xfrm>
            <a:off x="5004048" y="3140968"/>
            <a:ext cx="3630409" cy="25897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my note.JPG"/>
          <p:cNvPicPr>
            <a:picLocks noChangeAspect="1"/>
          </p:cNvPicPr>
          <p:nvPr/>
        </p:nvPicPr>
        <p:blipFill>
          <a:blip r:embed="rId2" cstate="print"/>
          <a:srcRect t="12782" b="12782"/>
          <a:stretch>
            <a:fillRect/>
          </a:stretch>
        </p:blipFill>
        <p:spPr>
          <a:xfrm>
            <a:off x="0" y="0"/>
            <a:ext cx="9144000" cy="6858000"/>
          </a:xfrm>
          <a:prstGeom prst="rect">
            <a:avLst/>
          </a:prstGeom>
        </p:spPr>
      </p:pic>
      <p:sp>
        <p:nvSpPr>
          <p:cNvPr id="3" name="內容版面配置區 2"/>
          <p:cNvSpPr>
            <a:spLocks noGrp="1"/>
          </p:cNvSpPr>
          <p:nvPr>
            <p:ph idx="1"/>
          </p:nvPr>
        </p:nvSpPr>
        <p:spPr>
          <a:xfrm>
            <a:off x="2555776" y="836712"/>
            <a:ext cx="4104456" cy="5472608"/>
          </a:xfrm>
        </p:spPr>
        <p:txBody>
          <a:bodyPr>
            <a:normAutofit/>
          </a:bodyPr>
          <a:lstStyle/>
          <a:p>
            <a:pPr marL="0" indent="0" algn="just">
              <a:buNone/>
            </a:pPr>
            <a:r>
              <a:rPr lang="zh-TW" altLang="en-US" dirty="0" smtClean="0">
                <a:solidFill>
                  <a:srgbClr val="C00000"/>
                </a:solidFill>
              </a:rPr>
              <a:t>聖靈明說，在後來的時候，必有人離棄真道，聽從那引誘人的邪靈和鬼魔的道理</a:t>
            </a:r>
            <a:r>
              <a:rPr lang="en-US" altLang="zh-TW" dirty="0" smtClean="0">
                <a:solidFill>
                  <a:srgbClr val="C00000"/>
                </a:solidFill>
              </a:rPr>
              <a:t>(</a:t>
            </a:r>
            <a:r>
              <a:rPr lang="zh-TW" altLang="en-US" dirty="0" smtClean="0">
                <a:solidFill>
                  <a:srgbClr val="C00000"/>
                </a:solidFill>
              </a:rPr>
              <a:t>提前</a:t>
            </a:r>
            <a:r>
              <a:rPr lang="en-US" altLang="zh-TW" dirty="0" smtClean="0">
                <a:solidFill>
                  <a:srgbClr val="C00000"/>
                </a:solidFill>
              </a:rPr>
              <a:t>4:1)</a:t>
            </a:r>
          </a:p>
          <a:p>
            <a:pPr marL="0" indent="0" algn="just">
              <a:buNone/>
            </a:pPr>
            <a:endParaRPr lang="en-US" altLang="zh-TW" dirty="0" smtClean="0">
              <a:solidFill>
                <a:srgbClr val="C00000"/>
              </a:solidFill>
            </a:endParaRPr>
          </a:p>
          <a:p>
            <a:pPr marL="0" indent="0" algn="just">
              <a:buNone/>
            </a:pPr>
            <a:r>
              <a:rPr lang="zh-TW" altLang="en-US" dirty="0" smtClean="0">
                <a:solidFill>
                  <a:srgbClr val="C00000"/>
                </a:solidFill>
              </a:rPr>
              <a:t>你們不要被那諸般怪異的教訓勾引了去，因為人心靠恩得兼顧才是好的</a:t>
            </a:r>
            <a:r>
              <a:rPr lang="en-US" altLang="zh-TW" dirty="0" smtClean="0">
                <a:solidFill>
                  <a:srgbClr val="C00000"/>
                </a:solidFill>
              </a:rPr>
              <a:t>(</a:t>
            </a:r>
            <a:r>
              <a:rPr lang="zh-TW" altLang="en-US" dirty="0" smtClean="0">
                <a:solidFill>
                  <a:srgbClr val="C00000"/>
                </a:solidFill>
              </a:rPr>
              <a:t>來</a:t>
            </a:r>
            <a:r>
              <a:rPr lang="en-US" altLang="zh-TW" dirty="0" smtClean="0">
                <a:solidFill>
                  <a:srgbClr val="C00000"/>
                </a:solidFill>
              </a:rPr>
              <a:t>13:9)</a:t>
            </a:r>
            <a:endParaRPr lang="zh-TW" altLang="en-US" dirty="0">
              <a:solidFill>
                <a:srgbClr val="C00000"/>
              </a:solidFill>
            </a:endParaRPr>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3</a:t>
            </a:fld>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父母如何因應</a:t>
            </a:r>
            <a:r>
              <a:rPr lang="en-US" altLang="zh-TW" dirty="0" smtClean="0"/>
              <a:t>1/3</a:t>
            </a:r>
            <a:endParaRPr lang="zh-TW" altLang="en-US" dirty="0"/>
          </a:p>
        </p:txBody>
      </p:sp>
      <p:sp>
        <p:nvSpPr>
          <p:cNvPr id="3" name="內容版面配置區 2"/>
          <p:cNvSpPr>
            <a:spLocks noGrp="1"/>
          </p:cNvSpPr>
          <p:nvPr>
            <p:ph idx="1"/>
          </p:nvPr>
        </p:nvSpPr>
        <p:spPr>
          <a:xfrm>
            <a:off x="395536" y="2057400"/>
            <a:ext cx="8352928" cy="4179911"/>
          </a:xfrm>
        </p:spPr>
        <p:txBody>
          <a:bodyPr>
            <a:normAutofit/>
          </a:bodyPr>
          <a:lstStyle/>
          <a:p>
            <a:r>
              <a:rPr lang="zh-TW" altLang="en-US" dirty="0" smtClean="0"/>
              <a:t>聖經的教導</a:t>
            </a:r>
            <a:endParaRPr lang="en-US" altLang="zh-TW" dirty="0" smtClean="0"/>
          </a:p>
          <a:p>
            <a:pPr lvl="1"/>
            <a:r>
              <a:rPr lang="zh-TW" altLang="zh-TW" dirty="0" smtClean="0"/>
              <a:t>不要作糊塗人，要明白主旨意如何。（弗五</a:t>
            </a:r>
            <a:r>
              <a:rPr lang="en-US" altLang="zh-TW" dirty="0" smtClean="0"/>
              <a:t>17</a:t>
            </a:r>
            <a:r>
              <a:rPr lang="zh-TW" altLang="zh-TW" dirty="0" smtClean="0"/>
              <a:t>）</a:t>
            </a:r>
            <a:endParaRPr lang="en-US" altLang="zh-TW" dirty="0" smtClean="0"/>
          </a:p>
          <a:p>
            <a:pPr lvl="1"/>
            <a:r>
              <a:rPr lang="zh-TW" altLang="zh-TW" dirty="0" smtClean="0"/>
              <a:t>你到了耶和華你神所賜之地，那些國民所行可憎惡的事，你不可以學著行。你們中間不可有人使兒女經火，也不可以有占卜的、觀兆的、用法術的、行邪術的，用迷術的、交鬼的、行巫術的、過陰的。凡行這些事的都為耶和華所憎惡的。（申十八</a:t>
            </a:r>
            <a:r>
              <a:rPr lang="en-US" altLang="zh-TW" dirty="0" smtClean="0"/>
              <a:t>9-12</a:t>
            </a:r>
            <a:r>
              <a:rPr lang="zh-TW"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30</a:t>
            </a:fld>
            <a:endParaRPr lang="en-US" altLang="zh-TW"/>
          </a:p>
        </p:txBody>
      </p:sp>
      <p:pic>
        <p:nvPicPr>
          <p:cNvPr id="5" name="圖片 4" descr="Bible04.bmp"/>
          <p:cNvPicPr>
            <a:picLocks noChangeAspect="1"/>
          </p:cNvPicPr>
          <p:nvPr/>
        </p:nvPicPr>
        <p:blipFill>
          <a:blip r:embed="rId2" cstate="print"/>
          <a:stretch>
            <a:fillRect/>
          </a:stretch>
        </p:blipFill>
        <p:spPr>
          <a:xfrm>
            <a:off x="6372200" y="836712"/>
            <a:ext cx="2114066" cy="145411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父母如何因應</a:t>
            </a:r>
            <a:r>
              <a:rPr lang="en-US" altLang="zh-TW" dirty="0" smtClean="0"/>
              <a:t>2/3</a:t>
            </a:r>
            <a:endParaRPr lang="zh-TW" altLang="en-US" dirty="0"/>
          </a:p>
        </p:txBody>
      </p:sp>
      <p:sp>
        <p:nvSpPr>
          <p:cNvPr id="3" name="內容版面配置區 2"/>
          <p:cNvSpPr>
            <a:spLocks noGrp="1"/>
          </p:cNvSpPr>
          <p:nvPr>
            <p:ph idx="1"/>
          </p:nvPr>
        </p:nvSpPr>
        <p:spPr>
          <a:xfrm>
            <a:off x="323528" y="1844824"/>
            <a:ext cx="8352928" cy="4680520"/>
          </a:xfrm>
        </p:spPr>
        <p:txBody>
          <a:bodyPr>
            <a:normAutofit fontScale="85000" lnSpcReduction="20000"/>
          </a:bodyPr>
          <a:lstStyle/>
          <a:p>
            <a:pPr marL="449263" indent="-449263">
              <a:lnSpc>
                <a:spcPct val="120000"/>
              </a:lnSpc>
            </a:pPr>
            <a:r>
              <a:rPr lang="zh-TW" altLang="en-US" sz="3300" dirty="0" smtClean="0"/>
              <a:t>對神的信心，實踐在生活中</a:t>
            </a:r>
            <a:endParaRPr lang="en-US" altLang="zh-TW" sz="3300" dirty="0" smtClean="0"/>
          </a:p>
          <a:p>
            <a:pPr marL="849313" lvl="1" indent="-449263">
              <a:lnSpc>
                <a:spcPct val="120000"/>
              </a:lnSpc>
            </a:pPr>
            <a:r>
              <a:rPr lang="zh-TW" altLang="zh-TW" dirty="0" smtClean="0"/>
              <a:t>若將信心與盼望，放在將來永生天國裡，願意順服神的引領，又何須在乎今生短暫的不順遂？或因看不清前面的道路而心生恐懼呢？</a:t>
            </a:r>
            <a:endParaRPr lang="en-US" altLang="zh-TW" dirty="0" smtClean="0"/>
          </a:p>
          <a:p>
            <a:pPr marL="849313" lvl="1" indent="-449263">
              <a:lnSpc>
                <a:spcPct val="120000"/>
              </a:lnSpc>
            </a:pPr>
            <a:r>
              <a:rPr lang="zh-TW" altLang="zh-TW" dirty="0" smtClean="0"/>
              <a:t>將來的事，你們可以求問我；至於我的眾子，並我手上的工作，你們可以求我命定。我造地，又造人在地上。我親手舖張諸天；天上萬象也是我所命定的。（賽四十五</a:t>
            </a:r>
            <a:r>
              <a:rPr lang="en-US" altLang="zh-TW" dirty="0" smtClean="0"/>
              <a:t>11-12</a:t>
            </a:r>
            <a:r>
              <a:rPr lang="zh-TW" altLang="zh-TW" dirty="0" smtClean="0"/>
              <a:t>）</a:t>
            </a:r>
            <a:endParaRPr lang="en-US" altLang="zh-TW" dirty="0" smtClean="0"/>
          </a:p>
          <a:p>
            <a:pPr marL="849313" lvl="1" indent="-449263">
              <a:lnSpc>
                <a:spcPct val="120000"/>
              </a:lnSpc>
            </a:pPr>
            <a:r>
              <a:rPr lang="zh-TW" altLang="zh-TW" dirty="0" smtClean="0"/>
              <a:t>專心仰賴耶和華，不依靠自己的聰明，在所行的一切事上認定祂，祂必指引我們的道路（箴三</a:t>
            </a:r>
            <a:r>
              <a:rPr lang="en-US" altLang="zh-TW" dirty="0" smtClean="0"/>
              <a:t>5-6</a:t>
            </a:r>
            <a:r>
              <a:rPr lang="zh-TW"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31</a:t>
            </a:fld>
            <a:endParaRPr lang="en-US" altLang="zh-TW"/>
          </a:p>
        </p:txBody>
      </p:sp>
      <p:pic>
        <p:nvPicPr>
          <p:cNvPr id="5" name="圖片 4" descr="MC900282424.bmp"/>
          <p:cNvPicPr>
            <a:picLocks noChangeAspect="1"/>
          </p:cNvPicPr>
          <p:nvPr/>
        </p:nvPicPr>
        <p:blipFill>
          <a:blip r:embed="rId2" cstate="print"/>
          <a:stretch>
            <a:fillRect/>
          </a:stretch>
        </p:blipFill>
        <p:spPr>
          <a:xfrm rot="20849630">
            <a:off x="6758629" y="365876"/>
            <a:ext cx="1819048" cy="171428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892480" cy="912567"/>
          </a:xfrm>
        </p:spPr>
        <p:txBody>
          <a:bodyPr/>
          <a:lstStyle/>
          <a:p>
            <a:r>
              <a:rPr lang="zh-TW" altLang="en-US" sz="4800" dirty="0" smtClean="0"/>
              <a:t>父母如何因應</a:t>
            </a:r>
            <a:r>
              <a:rPr lang="en-US" altLang="zh-TW" sz="4800" dirty="0" smtClean="0"/>
              <a:t>3/3</a:t>
            </a:r>
            <a:endParaRPr lang="zh-TW" altLang="en-US" sz="4800" dirty="0"/>
          </a:p>
        </p:txBody>
      </p:sp>
      <p:graphicFrame>
        <p:nvGraphicFramePr>
          <p:cNvPr id="5" name="內容版面配置區 4"/>
          <p:cNvGraphicFramePr>
            <a:graphicFrameLocks noGrp="1"/>
          </p:cNvGraphicFramePr>
          <p:nvPr>
            <p:ph idx="1"/>
          </p:nvPr>
        </p:nvGraphicFramePr>
        <p:xfrm>
          <a:off x="251520" y="1124744"/>
          <a:ext cx="8712968" cy="511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DF28FB93-0A08-4E7D-8E63-9EFA29F1E093}" type="slidenum">
              <a:rPr lang="en-US" altLang="zh-TW" smtClean="0"/>
              <a:pPr/>
              <a:t>32</a:t>
            </a:fld>
            <a:endParaRPr lang="en-US" altLang="zh-TW"/>
          </a:p>
        </p:txBody>
      </p:sp>
      <p:sp>
        <p:nvSpPr>
          <p:cNvPr id="1025" name="Rectangle 1"/>
          <p:cNvSpPr>
            <a:spLocks noChangeArrowheads="1"/>
          </p:cNvSpPr>
          <p:nvPr/>
        </p:nvSpPr>
        <p:spPr bwMode="auto">
          <a:xfrm>
            <a:off x="0" y="6237312"/>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rgbClr val="FF6600"/>
                </a:solidFill>
                <a:effectLst/>
                <a:latin typeface="標楷體" pitchFamily="65" charset="-120"/>
                <a:ea typeface="標楷體" pitchFamily="65" charset="-120"/>
                <a:cs typeface="Times New Roman" pitchFamily="18" charset="0"/>
              </a:rPr>
              <a:t>宗教教育：</a:t>
            </a:r>
            <a:r>
              <a:rPr kumimoji="1" lang="zh-TW" sz="1400" b="1" i="0" u="none" strike="noStrike" cap="none" normalizeH="0" baseline="0" dirty="0" smtClean="0">
                <a:ln>
                  <a:noFill/>
                </a:ln>
                <a:solidFill>
                  <a:srgbClr val="FF6600"/>
                </a:solidFill>
                <a:effectLst/>
                <a:latin typeface="標楷體" pitchFamily="65" charset="-120"/>
                <a:ea typeface="標楷體" pitchFamily="65" charset="-120"/>
                <a:cs typeface="Times New Roman" pitchFamily="18" charset="0"/>
              </a:rPr>
              <a:t>孩子沉迷星座熱潮，怎麼辦？</a:t>
            </a:r>
            <a:r>
              <a:rPr kumimoji="1" lang="zh-TW" altLang="en-US" sz="1400" b="0" i="0" u="none" strike="noStrike" cap="none" normalizeH="0" baseline="0" dirty="0" smtClean="0">
                <a:ln>
                  <a:noFill/>
                </a:ln>
                <a:solidFill>
                  <a:srgbClr val="333333"/>
                </a:solidFill>
                <a:effectLst/>
                <a:latin typeface="標楷體" pitchFamily="65" charset="-120"/>
                <a:ea typeface="標楷體" pitchFamily="65" charset="-120"/>
                <a:cs typeface="Times New Roman" pitchFamily="18" charset="0"/>
              </a:rPr>
              <a:t>◎撰文／北區專欄小組策劃／陳建源整理</a:t>
            </a:r>
            <a:r>
              <a:rPr kumimoji="1" lang="zh-TW" altLang="en-US" sz="1400" b="0"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dirty="0" smtClean="0">
                <a:ln>
                  <a:noFill/>
                </a:ln>
                <a:solidFill>
                  <a:srgbClr val="333333"/>
                </a:solidFill>
                <a:effectLst/>
                <a:latin typeface="標楷體" pitchFamily="65" charset="-120"/>
                <a:ea typeface="標楷體" pitchFamily="65" charset="-120"/>
                <a:cs typeface="Times New Roman" pitchFamily="18" charset="0"/>
              </a:rPr>
              <a:t>◎期數</a:t>
            </a:r>
            <a:r>
              <a:rPr kumimoji="1" lang="en-US" altLang="zh-TW" sz="1400" b="0"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:250</a:t>
            </a:r>
            <a:r>
              <a:rPr kumimoji="1" lang="zh-TW" altLang="en-US" sz="1400" b="0" i="0" u="none" strike="noStrike" cap="none" normalizeH="0" baseline="0" dirty="0" smtClean="0">
                <a:ln>
                  <a:noFill/>
                </a:ln>
                <a:solidFill>
                  <a:srgbClr val="333333"/>
                </a:solidFill>
                <a:effectLst/>
                <a:latin typeface="標楷體" pitchFamily="65" charset="-120"/>
                <a:ea typeface="標楷體" pitchFamily="65" charset="-120"/>
                <a:cs typeface="Times New Roman" pitchFamily="18" charset="0"/>
              </a:rPr>
              <a:t>期</a:t>
            </a:r>
            <a:r>
              <a:rPr kumimoji="1" lang="zh-TW" altLang="en-US" sz="1400" b="0"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dirty="0" smtClean="0">
                <a:ln>
                  <a:noFill/>
                </a:ln>
                <a:solidFill>
                  <a:srgbClr val="333333"/>
                </a:solidFill>
                <a:effectLst/>
                <a:latin typeface="標楷體" pitchFamily="65" charset="-120"/>
                <a:ea typeface="標楷體" pitchFamily="65" charset="-120"/>
                <a:cs typeface="Times New Roman" pitchFamily="18" charset="0"/>
              </a:rPr>
              <a:t>◎</a:t>
            </a:r>
            <a:r>
              <a:rPr kumimoji="1" lang="en-US" altLang="zh-TW" sz="1400" b="0"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1998.07</a:t>
            </a:r>
            <a:r>
              <a:rPr kumimoji="1" lang="zh-TW" altLang="en-US" sz="1400" b="0" i="0" u="none" strike="noStrike" cap="none" normalizeH="0" baseline="0" dirty="0" smtClean="0">
                <a:ln>
                  <a:noFill/>
                </a:ln>
                <a:solidFill>
                  <a:srgbClr val="333333"/>
                </a:solidFill>
                <a:effectLst/>
                <a:latin typeface="標楷體" pitchFamily="65" charset="-120"/>
                <a:ea typeface="標楷體" pitchFamily="65" charset="-120"/>
                <a:cs typeface="Times New Roman" pitchFamily="18" charset="0"/>
              </a:rPr>
              <a:t>號</a:t>
            </a:r>
            <a:r>
              <a:rPr kumimoji="1" lang="zh-TW" altLang="en-US" sz="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t>
            </a: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圓角矩形 7"/>
          <p:cNvSpPr/>
          <p:nvPr/>
        </p:nvSpPr>
        <p:spPr>
          <a:xfrm>
            <a:off x="1403648" y="2636912"/>
            <a:ext cx="7560840" cy="15121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zh-TW" sz="2800" b="1" dirty="0" smtClean="0">
                <a:latin typeface="華康粗圓體" pitchFamily="49" charset="-120"/>
                <a:ea typeface="華康粗圓體" pitchFamily="49" charset="-120"/>
              </a:rPr>
              <a:t>「誰敬畏耶和華，耶和華必指示他當選擇的道路。」（</a:t>
            </a:r>
            <a:r>
              <a:rPr lang="zh-TW" altLang="zh-TW" sz="2800" dirty="0" smtClean="0">
                <a:latin typeface="華康粗圓體" pitchFamily="49" charset="-120"/>
                <a:ea typeface="華康粗圓體" pitchFamily="49" charset="-120"/>
              </a:rPr>
              <a:t>詩</a:t>
            </a:r>
            <a:r>
              <a:rPr lang="en-US" altLang="zh-TW" sz="2800" dirty="0" smtClean="0">
                <a:latin typeface="華康粗圓體" pitchFamily="49" charset="-120"/>
                <a:ea typeface="華康粗圓體" pitchFamily="49" charset="-120"/>
              </a:rPr>
              <a:t>25:12</a:t>
            </a:r>
            <a:r>
              <a:rPr lang="zh-TW" altLang="zh-TW" sz="2800" b="1" dirty="0" smtClean="0">
                <a:latin typeface="華康粗圓體" pitchFamily="49" charset="-120"/>
                <a:ea typeface="華康粗圓體" pitchFamily="49" charset="-120"/>
              </a:rPr>
              <a:t>）</a:t>
            </a:r>
            <a:endParaRPr lang="zh-TW" altLang="en-US" sz="2800" b="1" dirty="0">
              <a:latin typeface="華康粗圓體" pitchFamily="49" charset="-120"/>
              <a:ea typeface="華康粗圓體" pitchFamily="49" charset="-120"/>
            </a:endParaRPr>
          </a:p>
        </p:txBody>
      </p:sp>
      <p:sp>
        <p:nvSpPr>
          <p:cNvPr id="9" name="圓角矩形 8"/>
          <p:cNvSpPr/>
          <p:nvPr/>
        </p:nvSpPr>
        <p:spPr>
          <a:xfrm>
            <a:off x="1403648" y="4293096"/>
            <a:ext cx="7560840" cy="1800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TW" altLang="zh-TW" sz="2200" dirty="0" smtClean="0">
                <a:latin typeface="華康粗圓體" pitchFamily="49" charset="-120"/>
                <a:ea typeface="華康粗圓體" pitchFamily="49" charset="-120"/>
              </a:rPr>
              <a:t>保羅說：「因為我深信無論是死，是生，是天使，是掌權的，是有能的，是現在的事，是將來的事，是高處的，是低處的，是別的受造之物，都不能叫我們與神的愛隔絕；這愛是在我們的主基督耶穌裏的。」（羅八</a:t>
            </a:r>
            <a:r>
              <a:rPr lang="en-US" altLang="zh-TW" sz="2200" dirty="0" smtClean="0">
                <a:latin typeface="華康粗圓體" pitchFamily="49" charset="-120"/>
                <a:ea typeface="華康粗圓體" pitchFamily="49" charset="-120"/>
              </a:rPr>
              <a:t>38-39</a:t>
            </a:r>
            <a:r>
              <a:rPr lang="zh-TW" altLang="zh-TW" sz="2200" dirty="0" smtClean="0">
                <a:latin typeface="華康粗圓體" pitchFamily="49" charset="-120"/>
                <a:ea typeface="華康粗圓體" pitchFamily="49" charset="-120"/>
              </a:rPr>
              <a:t>）</a:t>
            </a:r>
            <a:endParaRPr lang="zh-TW" altLang="en-US" sz="2200" dirty="0">
              <a:latin typeface="華康粗圓體" pitchFamily="49" charset="-120"/>
              <a:ea typeface="華康粗圓體"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a:t>
            </a:r>
            <a:endParaRPr lang="zh-TW" altLang="en-US" dirty="0"/>
          </a:p>
        </p:txBody>
      </p:sp>
      <p:sp>
        <p:nvSpPr>
          <p:cNvPr id="3" name="內容版面配置區 2"/>
          <p:cNvSpPr>
            <a:spLocks noGrp="1"/>
          </p:cNvSpPr>
          <p:nvPr>
            <p:ph idx="1"/>
          </p:nvPr>
        </p:nvSpPr>
        <p:spPr>
          <a:xfrm>
            <a:off x="0" y="1988840"/>
            <a:ext cx="9144000" cy="4179911"/>
          </a:xfrm>
        </p:spPr>
        <p:txBody>
          <a:bodyPr>
            <a:normAutofit/>
          </a:bodyPr>
          <a:lstStyle/>
          <a:p>
            <a:pPr marL="539750" indent="-539750"/>
            <a:r>
              <a:rPr lang="zh-TW" altLang="zh-TW" dirty="0" smtClean="0"/>
              <a:t>文化是</a:t>
            </a:r>
            <a:r>
              <a:rPr lang="zh-TW" altLang="zh-TW" b="1" dirty="0" smtClean="0"/>
              <a:t>學習</a:t>
            </a:r>
            <a:r>
              <a:rPr lang="zh-TW" altLang="zh-TW" dirty="0" smtClean="0"/>
              <a:t>得來，不是</a:t>
            </a:r>
            <a:r>
              <a:rPr lang="zh-TW" altLang="en-US" dirty="0" smtClean="0"/>
              <a:t>透</a:t>
            </a:r>
            <a:r>
              <a:rPr lang="zh-TW" altLang="zh-TW" dirty="0" smtClean="0"/>
              <a:t>過遺傳而天生具有</a:t>
            </a:r>
            <a:r>
              <a:rPr lang="zh-TW" altLang="en-US" dirty="0" smtClean="0"/>
              <a:t>！</a:t>
            </a:r>
            <a:endParaRPr lang="en-US" altLang="zh-TW" dirty="0" smtClean="0"/>
          </a:p>
          <a:p>
            <a:pPr marL="539750" indent="-539750"/>
            <a:r>
              <a:rPr lang="zh-TW" altLang="en-US" dirty="0" smtClean="0"/>
              <a:t>善用「選擇權」</a:t>
            </a:r>
            <a:endParaRPr lang="en-US" altLang="zh-TW" dirty="0" smtClean="0"/>
          </a:p>
          <a:p>
            <a:pPr marL="939800" lvl="1" indent="-539750"/>
            <a:r>
              <a:rPr lang="zh-TW" altLang="en-US" dirty="0" smtClean="0"/>
              <a:t>總要察驗何為主所喜悅的事。那暗昧無益的事，不要與人同行，倒要責備行這事的人。</a:t>
            </a:r>
            <a:r>
              <a:rPr lang="en-US" altLang="zh-TW" dirty="0" smtClean="0"/>
              <a:t>(</a:t>
            </a:r>
            <a:r>
              <a:rPr lang="zh-TW" altLang="en-US" dirty="0" smtClean="0"/>
              <a:t>弗</a:t>
            </a:r>
            <a:r>
              <a:rPr lang="en-US" altLang="zh-TW" dirty="0" smtClean="0"/>
              <a:t>5:10-11)</a:t>
            </a:r>
          </a:p>
          <a:p>
            <a:pPr marL="939800" lvl="1" indent="-539750"/>
            <a:r>
              <a:rPr lang="zh-TW" altLang="en-US" dirty="0" smtClean="0"/>
              <a:t>教導孩子可以選擇「不學習、不討論」</a:t>
            </a:r>
            <a:endParaRPr lang="en-US" altLang="zh-TW" dirty="0" smtClean="0"/>
          </a:p>
          <a:p>
            <a:pPr marL="539750" indent="-539750"/>
            <a:r>
              <a:rPr lang="zh-TW" altLang="en-US" dirty="0" smtClean="0"/>
              <a:t>建立孩子的自信心，並定睛在神身上</a:t>
            </a:r>
            <a:endParaRPr lang="en-US" altLang="zh-TW" dirty="0" smtClean="0"/>
          </a:p>
          <a:p>
            <a:pPr marL="539750" indent="-539750">
              <a:buNone/>
            </a:pP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33</a:t>
            </a:fld>
            <a:endParaRPr lang="en-US" altLang="zh-TW"/>
          </a:p>
        </p:txBody>
      </p:sp>
      <p:pic>
        <p:nvPicPr>
          <p:cNvPr id="5" name="圖片 4" descr="跑步.bmp"/>
          <p:cNvPicPr>
            <a:picLocks noChangeAspect="1"/>
          </p:cNvPicPr>
          <p:nvPr/>
        </p:nvPicPr>
        <p:blipFill>
          <a:blip r:embed="rId2" cstate="print"/>
          <a:stretch>
            <a:fillRect/>
          </a:stretch>
        </p:blipFill>
        <p:spPr>
          <a:xfrm>
            <a:off x="7596336" y="4509120"/>
            <a:ext cx="1286873" cy="19303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a:t>
            </a:r>
            <a:endParaRPr lang="zh-TW" altLang="en-US" dirty="0"/>
          </a:p>
        </p:txBody>
      </p:sp>
      <p:sp>
        <p:nvSpPr>
          <p:cNvPr id="3" name="內容版面配置區 2"/>
          <p:cNvSpPr>
            <a:spLocks noGrp="1"/>
          </p:cNvSpPr>
          <p:nvPr>
            <p:ph idx="1"/>
          </p:nvPr>
        </p:nvSpPr>
        <p:spPr>
          <a:xfrm>
            <a:off x="683568" y="2057400"/>
            <a:ext cx="7507932" cy="4179911"/>
          </a:xfrm>
        </p:spPr>
        <p:txBody>
          <a:bodyPr>
            <a:normAutofit fontScale="92500" lnSpcReduction="10000"/>
          </a:bodyPr>
          <a:lstStyle/>
          <a:p>
            <a:pPr marL="539750" indent="-539750"/>
            <a:r>
              <a:rPr lang="zh-TW" altLang="en-US" dirty="0" smtClean="0"/>
              <a:t>陪伴與傾聽</a:t>
            </a:r>
            <a:endParaRPr lang="en-US" altLang="zh-TW" dirty="0" smtClean="0"/>
          </a:p>
          <a:p>
            <a:pPr marL="939800" lvl="1" indent="-539750"/>
            <a:r>
              <a:rPr lang="zh-TW" altLang="zh-TW" dirty="0" smtClean="0"/>
              <a:t>十歲以前若孩子沒有與父母擁有足夠的相處，將使孩子追求世界上的娛樂、享樂甚至是戀愛或與同學混</a:t>
            </a:r>
            <a:r>
              <a:rPr lang="en-US" altLang="zh-TW" dirty="0" smtClean="0"/>
              <a:t>…</a:t>
            </a:r>
          </a:p>
          <a:p>
            <a:pPr marL="939800" lvl="1" indent="-539750"/>
            <a:r>
              <a:rPr lang="zh-TW" altLang="en-US" dirty="0" smtClean="0"/>
              <a:t>主動並積極了解孩子面對的環境</a:t>
            </a:r>
            <a:endParaRPr lang="en-US" altLang="zh-TW" dirty="0" smtClean="0"/>
          </a:p>
          <a:p>
            <a:pPr marL="939800" lvl="1" indent="-539750"/>
            <a:r>
              <a:rPr lang="zh-TW" altLang="en-US" dirty="0" smtClean="0"/>
              <a:t>一起吃晚餐：就算不得已，一定要參加補習，也盡量讓孩子從學校回家用餐後再到補習班</a:t>
            </a:r>
            <a:endParaRPr lang="en-US" altLang="zh-TW" dirty="0" smtClean="0"/>
          </a:p>
          <a:p>
            <a:pPr marL="939800" lvl="1" indent="-539750"/>
            <a:r>
              <a:rPr lang="zh-TW" altLang="en-US" dirty="0" smtClean="0"/>
              <a:t>建立家庭祭壇</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34</a:t>
            </a:fld>
            <a:endParaRPr lang="en-US" altLang="zh-TW"/>
          </a:p>
        </p:txBody>
      </p:sp>
      <p:pic>
        <p:nvPicPr>
          <p:cNvPr id="5" name="圖片 4" descr="愛芯妹.bmp"/>
          <p:cNvPicPr>
            <a:picLocks noChangeAspect="1"/>
          </p:cNvPicPr>
          <p:nvPr/>
        </p:nvPicPr>
        <p:blipFill>
          <a:blip r:embed="rId2" cstate="print"/>
          <a:stretch>
            <a:fillRect/>
          </a:stretch>
        </p:blipFill>
        <p:spPr>
          <a:xfrm>
            <a:off x="7164288" y="332656"/>
            <a:ext cx="1580903" cy="151216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683568" y="6309320"/>
            <a:ext cx="79208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699792" y="692696"/>
            <a:ext cx="0" cy="56166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860032"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2339752" y="6309320"/>
            <a:ext cx="792088" cy="369332"/>
          </a:xfrm>
          <a:prstGeom prst="rect">
            <a:avLst/>
          </a:prstGeom>
          <a:noFill/>
        </p:spPr>
        <p:txBody>
          <a:bodyPr wrap="square" rtlCol="0">
            <a:spAutoFit/>
          </a:bodyPr>
          <a:lstStyle/>
          <a:p>
            <a:pPr algn="ctr"/>
            <a:r>
              <a:rPr lang="en-US" altLang="zh-TW" b="1" dirty="0" smtClean="0">
                <a:solidFill>
                  <a:srgbClr val="C00000"/>
                </a:solidFill>
              </a:rPr>
              <a:t>7</a:t>
            </a:r>
            <a:r>
              <a:rPr lang="zh-TW" altLang="en-US" b="1" dirty="0" smtClean="0">
                <a:solidFill>
                  <a:srgbClr val="C00000"/>
                </a:solidFill>
              </a:rPr>
              <a:t>歲</a:t>
            </a:r>
            <a:endParaRPr lang="zh-TW" altLang="en-US" b="1" dirty="0">
              <a:solidFill>
                <a:srgbClr val="C00000"/>
              </a:solidFill>
            </a:endParaRPr>
          </a:p>
        </p:txBody>
      </p:sp>
      <p:sp>
        <p:nvSpPr>
          <p:cNvPr id="22" name="文字方塊 21"/>
          <p:cNvSpPr txBox="1"/>
          <p:nvPr/>
        </p:nvSpPr>
        <p:spPr>
          <a:xfrm>
            <a:off x="4427984" y="6309320"/>
            <a:ext cx="792088" cy="369332"/>
          </a:xfrm>
          <a:prstGeom prst="rect">
            <a:avLst/>
          </a:prstGeom>
          <a:noFill/>
        </p:spPr>
        <p:txBody>
          <a:bodyPr wrap="square" rtlCol="0">
            <a:spAutoFit/>
          </a:bodyPr>
          <a:lstStyle/>
          <a:p>
            <a:r>
              <a:rPr lang="en-US" altLang="zh-TW" b="1" dirty="0" smtClean="0">
                <a:solidFill>
                  <a:srgbClr val="C00000"/>
                </a:solidFill>
              </a:rPr>
              <a:t>13</a:t>
            </a:r>
            <a:r>
              <a:rPr lang="zh-TW" altLang="en-US" b="1" dirty="0" smtClean="0">
                <a:solidFill>
                  <a:srgbClr val="C00000"/>
                </a:solidFill>
              </a:rPr>
              <a:t>歲</a:t>
            </a:r>
            <a:endParaRPr lang="zh-TW" altLang="en-US" b="1" dirty="0">
              <a:solidFill>
                <a:srgbClr val="C00000"/>
              </a:solidFill>
            </a:endParaRPr>
          </a:p>
        </p:txBody>
      </p:sp>
      <p:cxnSp>
        <p:nvCxnSpPr>
          <p:cNvPr id="23" name="直線接點 22"/>
          <p:cNvCxnSpPr/>
          <p:nvPr/>
        </p:nvCxnSpPr>
        <p:spPr>
          <a:xfrm>
            <a:off x="6156176"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724128" y="6309320"/>
            <a:ext cx="792088" cy="369332"/>
          </a:xfrm>
          <a:prstGeom prst="rect">
            <a:avLst/>
          </a:prstGeom>
          <a:noFill/>
        </p:spPr>
        <p:txBody>
          <a:bodyPr wrap="square" rtlCol="0">
            <a:spAutoFit/>
          </a:bodyPr>
          <a:lstStyle/>
          <a:p>
            <a:r>
              <a:rPr lang="en-US" altLang="zh-TW" b="1" dirty="0" smtClean="0">
                <a:solidFill>
                  <a:srgbClr val="C00000"/>
                </a:solidFill>
              </a:rPr>
              <a:t>16</a:t>
            </a:r>
            <a:r>
              <a:rPr lang="zh-TW" altLang="en-US" b="1" dirty="0" smtClean="0">
                <a:solidFill>
                  <a:srgbClr val="C00000"/>
                </a:solidFill>
              </a:rPr>
              <a:t>歲</a:t>
            </a:r>
            <a:endParaRPr lang="zh-TW" altLang="en-US" b="1" dirty="0">
              <a:solidFill>
                <a:srgbClr val="C00000"/>
              </a:solidFill>
            </a:endParaRPr>
          </a:p>
        </p:txBody>
      </p:sp>
      <p:sp>
        <p:nvSpPr>
          <p:cNvPr id="27" name="文字方塊 26"/>
          <p:cNvSpPr txBox="1"/>
          <p:nvPr/>
        </p:nvSpPr>
        <p:spPr>
          <a:xfrm>
            <a:off x="7092280" y="6309320"/>
            <a:ext cx="792088" cy="369332"/>
          </a:xfrm>
          <a:prstGeom prst="rect">
            <a:avLst/>
          </a:prstGeom>
          <a:noFill/>
        </p:spPr>
        <p:txBody>
          <a:bodyPr wrap="square" rtlCol="0">
            <a:spAutoFit/>
          </a:bodyPr>
          <a:lstStyle/>
          <a:p>
            <a:r>
              <a:rPr lang="en-US" altLang="zh-TW" b="1" dirty="0" smtClean="0">
                <a:solidFill>
                  <a:srgbClr val="C00000"/>
                </a:solidFill>
              </a:rPr>
              <a:t>19</a:t>
            </a:r>
            <a:r>
              <a:rPr lang="zh-TW" altLang="en-US" b="1" dirty="0" smtClean="0">
                <a:solidFill>
                  <a:srgbClr val="C00000"/>
                </a:solidFill>
              </a:rPr>
              <a:t>歲</a:t>
            </a:r>
            <a:endParaRPr lang="zh-TW" altLang="en-US" b="1" dirty="0">
              <a:solidFill>
                <a:srgbClr val="C00000"/>
              </a:solidFill>
            </a:endParaRPr>
          </a:p>
        </p:txBody>
      </p:sp>
      <p:cxnSp>
        <p:nvCxnSpPr>
          <p:cNvPr id="28" name="直線接點 27"/>
          <p:cNvCxnSpPr/>
          <p:nvPr/>
        </p:nvCxnSpPr>
        <p:spPr>
          <a:xfrm>
            <a:off x="7524328"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755576" y="3645024"/>
            <a:ext cx="388843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400" dirty="0" smtClean="0">
                <a:latin typeface="華康海報體W12" pitchFamily="81" charset="-120"/>
                <a:ea typeface="華康海報體W12" pitchFamily="81" charset="-120"/>
              </a:rPr>
              <a:t>宗教</a:t>
            </a:r>
            <a:endParaRPr lang="zh-TW" altLang="en-US" sz="5400" dirty="0">
              <a:latin typeface="華康海報體W12" pitchFamily="81" charset="-120"/>
              <a:ea typeface="華康海報體W12" pitchFamily="81" charset="-120"/>
            </a:endParaRPr>
          </a:p>
        </p:txBody>
      </p:sp>
      <p:sp>
        <p:nvSpPr>
          <p:cNvPr id="29" name="橢圓 28"/>
          <p:cNvSpPr/>
          <p:nvPr/>
        </p:nvSpPr>
        <p:spPr>
          <a:xfrm>
            <a:off x="1331640" y="1700808"/>
            <a:ext cx="7344816" cy="3960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dirty="0" smtClean="0">
                <a:latin typeface="華康海報體W12" pitchFamily="81" charset="-120"/>
                <a:ea typeface="華康海報體W12" pitchFamily="81" charset="-120"/>
              </a:rPr>
              <a:t>動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漫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電  玩</a:t>
            </a:r>
            <a:endParaRPr lang="zh-TW" altLang="en-US" sz="4000" dirty="0">
              <a:latin typeface="華康海報體W12" pitchFamily="81" charset="-120"/>
              <a:ea typeface="華康海報體W12" pitchFamily="81" charset="-120"/>
            </a:endParaRPr>
          </a:p>
        </p:txBody>
      </p:sp>
      <p:sp>
        <p:nvSpPr>
          <p:cNvPr id="33" name="文字方塊 32"/>
          <p:cNvSpPr txBox="1"/>
          <p:nvPr/>
        </p:nvSpPr>
        <p:spPr>
          <a:xfrm>
            <a:off x="323528" y="6309320"/>
            <a:ext cx="792088" cy="369332"/>
          </a:xfrm>
          <a:prstGeom prst="rect">
            <a:avLst/>
          </a:prstGeom>
          <a:noFill/>
        </p:spPr>
        <p:txBody>
          <a:bodyPr wrap="square" rtlCol="0">
            <a:spAutoFit/>
          </a:bodyPr>
          <a:lstStyle/>
          <a:p>
            <a:pPr algn="ctr"/>
            <a:r>
              <a:rPr lang="en-US" altLang="zh-TW" b="1" dirty="0" smtClean="0">
                <a:solidFill>
                  <a:srgbClr val="C00000"/>
                </a:solidFill>
              </a:rPr>
              <a:t>0</a:t>
            </a:r>
            <a:r>
              <a:rPr lang="zh-TW" altLang="en-US" b="1" dirty="0" smtClean="0">
                <a:solidFill>
                  <a:srgbClr val="C00000"/>
                </a:solidFill>
              </a:rPr>
              <a:t>歲</a:t>
            </a:r>
            <a:endParaRPr lang="zh-TW" altLang="en-US" b="1" dirty="0">
              <a:solidFill>
                <a:srgbClr val="C00000"/>
              </a:solidFill>
            </a:endParaRPr>
          </a:p>
        </p:txBody>
      </p:sp>
      <p:sp>
        <p:nvSpPr>
          <p:cNvPr id="16" name="投影片編號版面配置區 15"/>
          <p:cNvSpPr>
            <a:spLocks noGrp="1"/>
          </p:cNvSpPr>
          <p:nvPr>
            <p:ph type="sldNum" sz="quarter" idx="12"/>
          </p:nvPr>
        </p:nvSpPr>
        <p:spPr/>
        <p:txBody>
          <a:bodyPr/>
          <a:lstStyle/>
          <a:p>
            <a:fld id="{DF28FB93-0A08-4E7D-8E63-9EFA29F1E093}" type="slidenum">
              <a:rPr lang="en-US" altLang="zh-TW" smtClean="0"/>
              <a:pPr/>
              <a:t>35</a:t>
            </a:fld>
            <a:endParaRPr lang="en-US" altLang="zh-TW"/>
          </a:p>
        </p:txBody>
      </p:sp>
      <p:sp>
        <p:nvSpPr>
          <p:cNvPr id="31" name="橢圓 30"/>
          <p:cNvSpPr/>
          <p:nvPr/>
        </p:nvSpPr>
        <p:spPr>
          <a:xfrm>
            <a:off x="3563888" y="548680"/>
            <a:ext cx="5400600" cy="55446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4800" dirty="0" smtClean="0">
                <a:latin typeface="華康海報體W12" pitchFamily="81" charset="-120"/>
                <a:ea typeface="華康海報體W12" pitchFamily="81" charset="-120"/>
              </a:rPr>
              <a:t>占  卜</a:t>
            </a:r>
            <a:endParaRPr lang="en-US" altLang="zh-TW" sz="4800" dirty="0" smtClean="0">
              <a:latin typeface="華康海報體W12" pitchFamily="81" charset="-120"/>
              <a:ea typeface="華康海報體W12" pitchFamily="81" charset="-120"/>
            </a:endParaRPr>
          </a:p>
        </p:txBody>
      </p:sp>
      <p:cxnSp>
        <p:nvCxnSpPr>
          <p:cNvPr id="19" name="直線單箭頭接點 18"/>
          <p:cNvCxnSpPr>
            <a:stCxn id="33" idx="0"/>
          </p:cNvCxnSpPr>
          <p:nvPr/>
        </p:nvCxnSpPr>
        <p:spPr>
          <a:xfrm flipH="1" flipV="1">
            <a:off x="683568" y="620688"/>
            <a:ext cx="36004" cy="5688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79512" y="0"/>
            <a:ext cx="1224136" cy="707886"/>
          </a:xfrm>
          <a:prstGeom prst="rect">
            <a:avLst/>
          </a:prstGeom>
          <a:noFill/>
        </p:spPr>
        <p:txBody>
          <a:bodyPr wrap="square" rtlCol="0">
            <a:spAutoFit/>
          </a:bodyPr>
          <a:lstStyle/>
          <a:p>
            <a:pPr algn="ctr"/>
            <a:r>
              <a:rPr lang="zh-TW" altLang="en-US" sz="4000" b="1" dirty="0" smtClean="0">
                <a:solidFill>
                  <a:schemeClr val="accent5">
                    <a:lumMod val="50000"/>
                  </a:schemeClr>
                </a:solidFill>
              </a:rPr>
              <a:t>文化</a:t>
            </a:r>
            <a:endParaRPr lang="zh-TW" altLang="en-US" sz="4000" b="1" dirty="0">
              <a:solidFill>
                <a:schemeClr val="accent5">
                  <a:lumMod val="50000"/>
                </a:schemeClr>
              </a:solidFill>
            </a:endParaRPr>
          </a:p>
        </p:txBody>
      </p:sp>
      <p:sp>
        <p:nvSpPr>
          <p:cNvPr id="18" name="橢圓 17"/>
          <p:cNvSpPr/>
          <p:nvPr/>
        </p:nvSpPr>
        <p:spPr>
          <a:xfrm>
            <a:off x="3995936" y="692696"/>
            <a:ext cx="3096344" cy="3096344"/>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smtClean="0">
                <a:latin typeface="華康超特圓體" pitchFamily="49" charset="-120"/>
                <a:ea typeface="華康超特圓體" pitchFamily="49" charset="-120"/>
              </a:rPr>
              <a:t>性別認同</a:t>
            </a:r>
            <a:endParaRPr lang="zh-TW" altLang="en-US" sz="5400" dirty="0">
              <a:latin typeface="華康超特圓體" pitchFamily="49" charset="-120"/>
              <a:ea typeface="華康超特圓體" pitchFamily="49" charset="-120"/>
            </a:endParaRPr>
          </a:p>
        </p:txBody>
      </p:sp>
      <p:sp>
        <p:nvSpPr>
          <p:cNvPr id="24" name="橢圓 23"/>
          <p:cNvSpPr/>
          <p:nvPr/>
        </p:nvSpPr>
        <p:spPr>
          <a:xfrm>
            <a:off x="4499992" y="2996952"/>
            <a:ext cx="3600400" cy="30963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smtClean="0">
                <a:latin typeface="華康超特圓體" pitchFamily="49" charset="-120"/>
                <a:ea typeface="華康超特圓體" pitchFamily="49" charset="-120"/>
              </a:rPr>
              <a:t>刺青</a:t>
            </a:r>
            <a:endParaRPr lang="zh-TW" altLang="en-US" sz="5400" dirty="0">
              <a:latin typeface="華康超特圓體" pitchFamily="49" charset="-120"/>
              <a:ea typeface="華康超特圓體" pitchFamily="49" charset="-120"/>
            </a:endParaRPr>
          </a:p>
        </p:txBody>
      </p:sp>
      <p:sp>
        <p:nvSpPr>
          <p:cNvPr id="30" name="橢圓 29"/>
          <p:cNvSpPr/>
          <p:nvPr/>
        </p:nvSpPr>
        <p:spPr>
          <a:xfrm>
            <a:off x="5868144" y="1628800"/>
            <a:ext cx="3096344" cy="30963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smtClean="0">
                <a:latin typeface="華康超特圓體" pitchFamily="49" charset="-120"/>
                <a:ea typeface="華康超特圓體" pitchFamily="49" charset="-120"/>
              </a:rPr>
              <a:t>穿洞</a:t>
            </a:r>
            <a:endParaRPr lang="zh-TW" altLang="en-US" sz="5400" dirty="0">
              <a:latin typeface="華康超特圓體" pitchFamily="49" charset="-120"/>
              <a:ea typeface="華康超特圓體"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31" grpId="0" animBg="1"/>
      <p:bldP spid="18" grpId="0" animBg="1"/>
      <p:bldP spid="24"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F28FB93-0A08-4E7D-8E63-9EFA29F1E093}" type="slidenum">
              <a:rPr lang="en-US" altLang="zh-TW" smtClean="0"/>
              <a:pPr/>
              <a:t>36</a:t>
            </a:fld>
            <a:endParaRPr lang="en-US" altLang="zh-TW"/>
          </a:p>
        </p:txBody>
      </p:sp>
      <p:pic>
        <p:nvPicPr>
          <p:cNvPr id="4" name="圖片 3" descr="teacher.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4427984" y="332656"/>
            <a:ext cx="3960440" cy="2075696"/>
          </a:xfrm>
          <a:prstGeom prst="rect">
            <a:avLst/>
          </a:prstGeom>
          <a:noFill/>
        </p:spPr>
        <p:txBody>
          <a:bodyPr wrap="square" rtlCol="0">
            <a:spAutoFit/>
          </a:bodyPr>
          <a:lstStyle/>
          <a:p>
            <a:pPr>
              <a:lnSpc>
                <a:spcPct val="125000"/>
              </a:lnSpc>
            </a:pPr>
            <a:r>
              <a:rPr lang="zh-TW" altLang="en-US" sz="5400" dirty="0" smtClean="0">
                <a:latin typeface="華康超特圓體" pitchFamily="49" charset="-120"/>
                <a:ea typeface="華康超特圓體" pitchFamily="49" charset="-120"/>
              </a:rPr>
              <a:t>有機會再跟大家分享！</a:t>
            </a:r>
            <a:endParaRPr lang="zh-TW" altLang="en-US" sz="5400" dirty="0">
              <a:latin typeface="華康超特圓體" pitchFamily="49" charset="-120"/>
              <a:ea typeface="華康超特圓體" pitchFamily="49"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F28FB93-0A08-4E7D-8E63-9EFA29F1E093}" type="slidenum">
              <a:rPr lang="en-US" altLang="zh-TW" smtClean="0"/>
              <a:pPr/>
              <a:t>37</a:t>
            </a:fld>
            <a:endParaRPr lang="en-US" altLang="zh-TW"/>
          </a:p>
        </p:txBody>
      </p:sp>
      <p:sp>
        <p:nvSpPr>
          <p:cNvPr id="7" name="圓角矩形 6"/>
          <p:cNvSpPr/>
          <p:nvPr/>
        </p:nvSpPr>
        <p:spPr>
          <a:xfrm>
            <a:off x="611560" y="764704"/>
            <a:ext cx="7920880" cy="5328592"/>
          </a:xfrm>
          <a:prstGeom prst="roundRect">
            <a:avLst/>
          </a:prstGeom>
          <a:solidFill>
            <a:schemeClr val="tx2">
              <a:lumMod val="9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pPr>
            <a:endParaRPr lang="en-US" altLang="zh-TW" sz="4000" b="1" dirty="0" smtClean="0">
              <a:solidFill>
                <a:schemeClr val="bg2">
                  <a:lumMod val="50000"/>
                </a:schemeClr>
              </a:solidFill>
              <a:latin typeface="華康粗圓體" pitchFamily="49" charset="-120"/>
              <a:ea typeface="華康粗圓體" pitchFamily="49" charset="-120"/>
            </a:endParaRPr>
          </a:p>
          <a:p>
            <a:pPr algn="ctr">
              <a:lnSpc>
                <a:spcPct val="150000"/>
              </a:lnSpc>
            </a:pPr>
            <a:r>
              <a:rPr lang="zh-TW" altLang="en-US" sz="4000" b="1" dirty="0" smtClean="0">
                <a:solidFill>
                  <a:schemeClr val="bg2">
                    <a:lumMod val="50000"/>
                  </a:schemeClr>
                </a:solidFill>
                <a:latin typeface="華康粗圓體" pitchFamily="49" charset="-120"/>
                <a:ea typeface="華康粗圓體" pitchFamily="49" charset="-120"/>
              </a:rPr>
              <a:t>願一切的榮耀、頌讚歸與天上的真神！</a:t>
            </a:r>
            <a:endParaRPr lang="en-US" altLang="zh-TW" sz="4000" b="1" dirty="0" smtClean="0">
              <a:solidFill>
                <a:schemeClr val="bg2">
                  <a:lumMod val="50000"/>
                </a:schemeClr>
              </a:solidFill>
              <a:latin typeface="華康粗圓體" pitchFamily="49" charset="-120"/>
              <a:ea typeface="華康粗圓體" pitchFamily="49" charset="-120"/>
            </a:endParaRPr>
          </a:p>
          <a:p>
            <a:pPr algn="ctr">
              <a:lnSpc>
                <a:spcPct val="150000"/>
              </a:lnSpc>
            </a:pPr>
            <a:endParaRPr lang="en-US" altLang="zh-TW" sz="1600" b="1" dirty="0" smtClean="0">
              <a:solidFill>
                <a:schemeClr val="bg2">
                  <a:lumMod val="50000"/>
                </a:schemeClr>
              </a:solidFill>
              <a:latin typeface="華康粗圓體" pitchFamily="49" charset="-120"/>
              <a:ea typeface="華康粗圓體" pitchFamily="49" charset="-120"/>
            </a:endParaRPr>
          </a:p>
          <a:p>
            <a:pPr algn="ctr">
              <a:lnSpc>
                <a:spcPct val="150000"/>
              </a:lnSpc>
            </a:pPr>
            <a:r>
              <a:rPr lang="zh-TW" altLang="en-US" sz="4000" b="1" dirty="0" smtClean="0">
                <a:solidFill>
                  <a:schemeClr val="bg2">
                    <a:lumMod val="50000"/>
                  </a:schemeClr>
                </a:solidFill>
                <a:latin typeface="華康粗圓體" pitchFamily="49" charset="-120"/>
                <a:ea typeface="華康粗圓體" pitchFamily="49" charset="-120"/>
              </a:rPr>
              <a:t>也願神將平安與福氣</a:t>
            </a:r>
            <a:endParaRPr lang="en-US" altLang="zh-TW" sz="4000" b="1" dirty="0" smtClean="0">
              <a:solidFill>
                <a:schemeClr val="bg2">
                  <a:lumMod val="50000"/>
                </a:schemeClr>
              </a:solidFill>
              <a:latin typeface="華康粗圓體" pitchFamily="49" charset="-120"/>
              <a:ea typeface="華康粗圓體" pitchFamily="49" charset="-120"/>
            </a:endParaRPr>
          </a:p>
          <a:p>
            <a:pPr algn="ctr">
              <a:lnSpc>
                <a:spcPct val="150000"/>
              </a:lnSpc>
            </a:pPr>
            <a:r>
              <a:rPr lang="zh-TW" altLang="en-US" sz="4000" b="1" dirty="0" smtClean="0">
                <a:solidFill>
                  <a:schemeClr val="bg2">
                    <a:lumMod val="50000"/>
                  </a:schemeClr>
                </a:solidFill>
                <a:latin typeface="華康粗圓體" pitchFamily="49" charset="-120"/>
                <a:ea typeface="華康粗圓體" pitchFamily="49" charset="-120"/>
              </a:rPr>
              <a:t>賜給每一位弟兄姊妹！</a:t>
            </a:r>
            <a:endParaRPr lang="zh-TW" altLang="en-US" sz="4000" b="1" dirty="0">
              <a:solidFill>
                <a:schemeClr val="bg2">
                  <a:lumMod val="50000"/>
                </a:schemeClr>
              </a:solidFill>
              <a:latin typeface="華康粗圓體" pitchFamily="49" charset="-120"/>
              <a:ea typeface="華康粗圓體" pitchFamily="49" charset="-120"/>
            </a:endParaRPr>
          </a:p>
        </p:txBody>
      </p:sp>
      <p:pic>
        <p:nvPicPr>
          <p:cNvPr id="6" name="圖片 5" descr="花園裡.bmp"/>
          <p:cNvPicPr>
            <a:picLocks noChangeAspect="1"/>
          </p:cNvPicPr>
          <p:nvPr/>
        </p:nvPicPr>
        <p:blipFill>
          <a:blip r:embed="rId2" cstate="print"/>
          <a:stretch>
            <a:fillRect/>
          </a:stretch>
        </p:blipFill>
        <p:spPr>
          <a:xfrm rot="21034143">
            <a:off x="305805" y="548118"/>
            <a:ext cx="2767083" cy="1170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文化是啥咪？</a:t>
            </a:r>
            <a:endParaRPr lang="zh-TW" altLang="en-US" dirty="0"/>
          </a:p>
        </p:txBody>
      </p:sp>
      <p:sp>
        <p:nvSpPr>
          <p:cNvPr id="3" name="內容版面配置區 2"/>
          <p:cNvSpPr>
            <a:spLocks noGrp="1"/>
          </p:cNvSpPr>
          <p:nvPr>
            <p:ph idx="1"/>
          </p:nvPr>
        </p:nvSpPr>
        <p:spPr>
          <a:xfrm>
            <a:off x="323528" y="2276872"/>
            <a:ext cx="8424936" cy="4179911"/>
          </a:xfrm>
        </p:spPr>
        <p:txBody>
          <a:bodyPr>
            <a:normAutofit/>
          </a:bodyPr>
          <a:lstStyle/>
          <a:p>
            <a:pPr marL="630238" indent="-630238"/>
            <a:r>
              <a:rPr lang="zh-TW" altLang="zh-TW" dirty="0" smtClean="0"/>
              <a:t>指人類活動的模式以及給予這些模式重要性的符號化結構。不同的人對「文化」有不同的定義，通常文化包括文字、語言、地域、</a:t>
            </a:r>
            <a:r>
              <a:rPr lang="zh-TW" altLang="en-US" dirty="0" smtClean="0"/>
              <a:t>音樂</a:t>
            </a:r>
            <a:r>
              <a:rPr lang="zh-TW" altLang="zh-TW" dirty="0" smtClean="0"/>
              <a:t>、</a:t>
            </a:r>
            <a:r>
              <a:rPr lang="zh-TW" altLang="en-US" dirty="0" smtClean="0"/>
              <a:t>文學</a:t>
            </a:r>
            <a:r>
              <a:rPr lang="zh-TW" altLang="zh-TW" dirty="0" smtClean="0"/>
              <a:t>、</a:t>
            </a:r>
            <a:r>
              <a:rPr lang="zh-TW" altLang="en-US" dirty="0" smtClean="0"/>
              <a:t>繪畫</a:t>
            </a:r>
            <a:r>
              <a:rPr lang="zh-TW" altLang="zh-TW" dirty="0" smtClean="0"/>
              <a:t>、</a:t>
            </a:r>
            <a:r>
              <a:rPr lang="zh-TW" altLang="en-US" dirty="0" smtClean="0"/>
              <a:t>雕塑</a:t>
            </a:r>
            <a:r>
              <a:rPr lang="zh-TW" altLang="zh-TW" dirty="0" smtClean="0"/>
              <a:t>、</a:t>
            </a:r>
            <a:r>
              <a:rPr lang="zh-TW" altLang="en-US" dirty="0" smtClean="0"/>
              <a:t>戲劇</a:t>
            </a:r>
            <a:r>
              <a:rPr lang="zh-TW" altLang="zh-TW" dirty="0" smtClean="0"/>
              <a:t>、</a:t>
            </a:r>
            <a:r>
              <a:rPr lang="zh-TW" altLang="en-US" dirty="0" smtClean="0"/>
              <a:t>電影</a:t>
            </a:r>
            <a:r>
              <a:rPr lang="zh-TW" altLang="zh-TW" dirty="0" smtClean="0"/>
              <a:t>等</a:t>
            </a:r>
            <a:endParaRPr lang="en-US" altLang="zh-TW" dirty="0" smtClean="0"/>
          </a:p>
          <a:p>
            <a:pPr marL="630238" indent="-630238"/>
            <a:r>
              <a:rPr lang="zh-TW" altLang="zh-TW" dirty="0" smtClean="0"/>
              <a:t>文化實際上主要包含器物、制度和</a:t>
            </a:r>
            <a:r>
              <a:rPr lang="zh-TW" altLang="zh-TW" dirty="0" smtClean="0">
                <a:solidFill>
                  <a:srgbClr val="FF0000"/>
                </a:solidFill>
              </a:rPr>
              <a:t>觀念</a:t>
            </a:r>
            <a:r>
              <a:rPr lang="zh-TW" altLang="zh-TW" dirty="0" smtClean="0"/>
              <a:t>三個方面</a:t>
            </a:r>
            <a:endParaRPr lang="zh-TW" altLang="en-US" dirty="0"/>
          </a:p>
        </p:txBody>
      </p:sp>
      <p:sp>
        <p:nvSpPr>
          <p:cNvPr id="4" name="投影片編號版面配置區 3"/>
          <p:cNvSpPr>
            <a:spLocks noGrp="1"/>
          </p:cNvSpPr>
          <p:nvPr>
            <p:ph type="sldNum" sz="quarter" idx="12"/>
          </p:nvPr>
        </p:nvSpPr>
        <p:spPr/>
        <p:txBody>
          <a:bodyPr/>
          <a:lstStyle/>
          <a:p>
            <a:fld id="{DF28FB93-0A08-4E7D-8E63-9EFA29F1E093}" type="slidenum">
              <a:rPr lang="en-US" altLang="zh-TW" smtClean="0"/>
              <a:pPr/>
              <a:t>4</a:t>
            </a:fld>
            <a:endParaRPr lang="en-US" altLang="zh-TW"/>
          </a:p>
        </p:txBody>
      </p:sp>
      <p:pic>
        <p:nvPicPr>
          <p:cNvPr id="5" name="圖片 4" descr="MC900289955.bmp"/>
          <p:cNvPicPr>
            <a:picLocks noChangeAspect="1"/>
          </p:cNvPicPr>
          <p:nvPr/>
        </p:nvPicPr>
        <p:blipFill>
          <a:blip r:embed="rId2" cstate="print"/>
          <a:stretch>
            <a:fillRect/>
          </a:stretch>
        </p:blipFill>
        <p:spPr>
          <a:xfrm>
            <a:off x="6084168" y="332656"/>
            <a:ext cx="2759477" cy="18182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683568" y="6309320"/>
            <a:ext cx="79208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699792" y="692696"/>
            <a:ext cx="0" cy="56166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860032"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2339752" y="6309320"/>
            <a:ext cx="792088" cy="369332"/>
          </a:xfrm>
          <a:prstGeom prst="rect">
            <a:avLst/>
          </a:prstGeom>
          <a:noFill/>
        </p:spPr>
        <p:txBody>
          <a:bodyPr wrap="square" rtlCol="0">
            <a:spAutoFit/>
          </a:bodyPr>
          <a:lstStyle/>
          <a:p>
            <a:pPr algn="ctr"/>
            <a:r>
              <a:rPr lang="en-US" altLang="zh-TW" b="1" dirty="0" smtClean="0">
                <a:solidFill>
                  <a:srgbClr val="C00000"/>
                </a:solidFill>
              </a:rPr>
              <a:t>7</a:t>
            </a:r>
            <a:r>
              <a:rPr lang="zh-TW" altLang="en-US" b="1" dirty="0" smtClean="0">
                <a:solidFill>
                  <a:srgbClr val="C00000"/>
                </a:solidFill>
              </a:rPr>
              <a:t>歲</a:t>
            </a:r>
            <a:endParaRPr lang="zh-TW" altLang="en-US" b="1" dirty="0">
              <a:solidFill>
                <a:srgbClr val="C00000"/>
              </a:solidFill>
            </a:endParaRPr>
          </a:p>
        </p:txBody>
      </p:sp>
      <p:sp>
        <p:nvSpPr>
          <p:cNvPr id="22" name="文字方塊 21"/>
          <p:cNvSpPr txBox="1"/>
          <p:nvPr/>
        </p:nvSpPr>
        <p:spPr>
          <a:xfrm>
            <a:off x="4427984" y="6309320"/>
            <a:ext cx="792088" cy="369332"/>
          </a:xfrm>
          <a:prstGeom prst="rect">
            <a:avLst/>
          </a:prstGeom>
          <a:noFill/>
        </p:spPr>
        <p:txBody>
          <a:bodyPr wrap="square" rtlCol="0">
            <a:spAutoFit/>
          </a:bodyPr>
          <a:lstStyle/>
          <a:p>
            <a:r>
              <a:rPr lang="en-US" altLang="zh-TW" b="1" dirty="0" smtClean="0">
                <a:solidFill>
                  <a:srgbClr val="C00000"/>
                </a:solidFill>
              </a:rPr>
              <a:t>13</a:t>
            </a:r>
            <a:r>
              <a:rPr lang="zh-TW" altLang="en-US" b="1" dirty="0" smtClean="0">
                <a:solidFill>
                  <a:srgbClr val="C00000"/>
                </a:solidFill>
              </a:rPr>
              <a:t>歲</a:t>
            </a:r>
            <a:endParaRPr lang="zh-TW" altLang="en-US" b="1" dirty="0">
              <a:solidFill>
                <a:srgbClr val="C00000"/>
              </a:solidFill>
            </a:endParaRPr>
          </a:p>
        </p:txBody>
      </p:sp>
      <p:cxnSp>
        <p:nvCxnSpPr>
          <p:cNvPr id="23" name="直線接點 22"/>
          <p:cNvCxnSpPr/>
          <p:nvPr/>
        </p:nvCxnSpPr>
        <p:spPr>
          <a:xfrm>
            <a:off x="6156176"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724128" y="6309320"/>
            <a:ext cx="792088" cy="369332"/>
          </a:xfrm>
          <a:prstGeom prst="rect">
            <a:avLst/>
          </a:prstGeom>
          <a:noFill/>
        </p:spPr>
        <p:txBody>
          <a:bodyPr wrap="square" rtlCol="0">
            <a:spAutoFit/>
          </a:bodyPr>
          <a:lstStyle/>
          <a:p>
            <a:r>
              <a:rPr lang="en-US" altLang="zh-TW" b="1" dirty="0" smtClean="0">
                <a:solidFill>
                  <a:srgbClr val="C00000"/>
                </a:solidFill>
              </a:rPr>
              <a:t>16</a:t>
            </a:r>
            <a:r>
              <a:rPr lang="zh-TW" altLang="en-US" b="1" dirty="0" smtClean="0">
                <a:solidFill>
                  <a:srgbClr val="C00000"/>
                </a:solidFill>
              </a:rPr>
              <a:t>歲</a:t>
            </a:r>
            <a:endParaRPr lang="zh-TW" altLang="en-US" b="1" dirty="0">
              <a:solidFill>
                <a:srgbClr val="C00000"/>
              </a:solidFill>
            </a:endParaRPr>
          </a:p>
        </p:txBody>
      </p:sp>
      <p:sp>
        <p:nvSpPr>
          <p:cNvPr id="27" name="文字方塊 26"/>
          <p:cNvSpPr txBox="1"/>
          <p:nvPr/>
        </p:nvSpPr>
        <p:spPr>
          <a:xfrm>
            <a:off x="7092280" y="6309320"/>
            <a:ext cx="792088" cy="369332"/>
          </a:xfrm>
          <a:prstGeom prst="rect">
            <a:avLst/>
          </a:prstGeom>
          <a:noFill/>
        </p:spPr>
        <p:txBody>
          <a:bodyPr wrap="square" rtlCol="0">
            <a:spAutoFit/>
          </a:bodyPr>
          <a:lstStyle/>
          <a:p>
            <a:r>
              <a:rPr lang="en-US" altLang="zh-TW" b="1" dirty="0" smtClean="0">
                <a:solidFill>
                  <a:srgbClr val="C00000"/>
                </a:solidFill>
              </a:rPr>
              <a:t>19</a:t>
            </a:r>
            <a:r>
              <a:rPr lang="zh-TW" altLang="en-US" b="1" dirty="0" smtClean="0">
                <a:solidFill>
                  <a:srgbClr val="C00000"/>
                </a:solidFill>
              </a:rPr>
              <a:t>歲</a:t>
            </a:r>
            <a:endParaRPr lang="zh-TW" altLang="en-US" b="1" dirty="0">
              <a:solidFill>
                <a:srgbClr val="C00000"/>
              </a:solidFill>
            </a:endParaRPr>
          </a:p>
        </p:txBody>
      </p:sp>
      <p:cxnSp>
        <p:nvCxnSpPr>
          <p:cNvPr id="28" name="直線接點 27"/>
          <p:cNvCxnSpPr/>
          <p:nvPr/>
        </p:nvCxnSpPr>
        <p:spPr>
          <a:xfrm>
            <a:off x="7524328" y="548680"/>
            <a:ext cx="0" cy="5760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755576" y="3645024"/>
            <a:ext cx="3888432" cy="24482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400" dirty="0" smtClean="0">
                <a:latin typeface="華康海報體W12" pitchFamily="81" charset="-120"/>
                <a:ea typeface="華康海報體W12" pitchFamily="81" charset="-120"/>
              </a:rPr>
              <a:t>宗教</a:t>
            </a:r>
            <a:endParaRPr lang="zh-TW" altLang="en-US" sz="5400" dirty="0">
              <a:latin typeface="華康海報體W12" pitchFamily="81" charset="-120"/>
              <a:ea typeface="華康海報體W12" pitchFamily="81" charset="-120"/>
            </a:endParaRPr>
          </a:p>
        </p:txBody>
      </p:sp>
      <p:sp>
        <p:nvSpPr>
          <p:cNvPr id="29" name="橢圓 28"/>
          <p:cNvSpPr/>
          <p:nvPr/>
        </p:nvSpPr>
        <p:spPr>
          <a:xfrm>
            <a:off x="1331640" y="1700808"/>
            <a:ext cx="7344816" cy="39604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dirty="0" smtClean="0">
                <a:latin typeface="華康海報體W12" pitchFamily="81" charset="-120"/>
                <a:ea typeface="華康海報體W12" pitchFamily="81" charset="-120"/>
              </a:rPr>
              <a:t>動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漫  畫</a:t>
            </a:r>
            <a:endParaRPr lang="en-US" altLang="zh-TW" sz="4000" dirty="0" smtClean="0">
              <a:latin typeface="華康海報體W12" pitchFamily="81" charset="-120"/>
              <a:ea typeface="華康海報體W12" pitchFamily="81" charset="-120"/>
            </a:endParaRPr>
          </a:p>
          <a:p>
            <a:pPr algn="ctr"/>
            <a:r>
              <a:rPr lang="zh-TW" altLang="en-US" sz="4000" dirty="0" smtClean="0">
                <a:latin typeface="華康海報體W12" pitchFamily="81" charset="-120"/>
                <a:ea typeface="華康海報體W12" pitchFamily="81" charset="-120"/>
              </a:rPr>
              <a:t>電  玩</a:t>
            </a:r>
            <a:endParaRPr lang="zh-TW" altLang="en-US" sz="4000" dirty="0">
              <a:latin typeface="華康海報體W12" pitchFamily="81" charset="-120"/>
              <a:ea typeface="華康海報體W12" pitchFamily="81" charset="-120"/>
            </a:endParaRPr>
          </a:p>
        </p:txBody>
      </p:sp>
      <p:sp>
        <p:nvSpPr>
          <p:cNvPr id="33" name="文字方塊 32"/>
          <p:cNvSpPr txBox="1"/>
          <p:nvPr/>
        </p:nvSpPr>
        <p:spPr>
          <a:xfrm>
            <a:off x="323528" y="6309320"/>
            <a:ext cx="792088" cy="369332"/>
          </a:xfrm>
          <a:prstGeom prst="rect">
            <a:avLst/>
          </a:prstGeom>
          <a:noFill/>
        </p:spPr>
        <p:txBody>
          <a:bodyPr wrap="square" rtlCol="0">
            <a:spAutoFit/>
          </a:bodyPr>
          <a:lstStyle/>
          <a:p>
            <a:pPr algn="ctr"/>
            <a:r>
              <a:rPr lang="en-US" altLang="zh-TW" b="1" dirty="0" smtClean="0">
                <a:solidFill>
                  <a:srgbClr val="C00000"/>
                </a:solidFill>
              </a:rPr>
              <a:t>0</a:t>
            </a:r>
            <a:r>
              <a:rPr lang="zh-TW" altLang="en-US" b="1" dirty="0" smtClean="0">
                <a:solidFill>
                  <a:srgbClr val="C00000"/>
                </a:solidFill>
              </a:rPr>
              <a:t>歲</a:t>
            </a:r>
            <a:endParaRPr lang="zh-TW" altLang="en-US" b="1" dirty="0">
              <a:solidFill>
                <a:srgbClr val="C00000"/>
              </a:solidFill>
            </a:endParaRPr>
          </a:p>
        </p:txBody>
      </p:sp>
      <p:sp>
        <p:nvSpPr>
          <p:cNvPr id="16" name="投影片編號版面配置區 15"/>
          <p:cNvSpPr>
            <a:spLocks noGrp="1"/>
          </p:cNvSpPr>
          <p:nvPr>
            <p:ph type="sldNum" sz="quarter" idx="12"/>
          </p:nvPr>
        </p:nvSpPr>
        <p:spPr/>
        <p:txBody>
          <a:bodyPr/>
          <a:lstStyle/>
          <a:p>
            <a:fld id="{DF28FB93-0A08-4E7D-8E63-9EFA29F1E093}" type="slidenum">
              <a:rPr lang="en-US" altLang="zh-TW" smtClean="0"/>
              <a:pPr/>
              <a:t>5</a:t>
            </a:fld>
            <a:endParaRPr lang="en-US" altLang="zh-TW"/>
          </a:p>
        </p:txBody>
      </p:sp>
      <p:sp>
        <p:nvSpPr>
          <p:cNvPr id="31" name="橢圓 30"/>
          <p:cNvSpPr/>
          <p:nvPr/>
        </p:nvSpPr>
        <p:spPr>
          <a:xfrm>
            <a:off x="3563888" y="548680"/>
            <a:ext cx="5400600" cy="55446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4800" dirty="0" smtClean="0">
                <a:latin typeface="華康海報體W12" pitchFamily="81" charset="-120"/>
                <a:ea typeface="華康海報體W12" pitchFamily="81" charset="-120"/>
              </a:rPr>
              <a:t>占  卜</a:t>
            </a:r>
            <a:endParaRPr lang="en-US" altLang="zh-TW" sz="4800" dirty="0" smtClean="0">
              <a:latin typeface="華康海報體W12" pitchFamily="81" charset="-120"/>
              <a:ea typeface="華康海報體W12" pitchFamily="81" charset="-120"/>
            </a:endParaRPr>
          </a:p>
        </p:txBody>
      </p:sp>
      <p:cxnSp>
        <p:nvCxnSpPr>
          <p:cNvPr id="19" name="直線單箭頭接點 18"/>
          <p:cNvCxnSpPr>
            <a:stCxn id="33" idx="0"/>
          </p:cNvCxnSpPr>
          <p:nvPr/>
        </p:nvCxnSpPr>
        <p:spPr>
          <a:xfrm flipH="1" flipV="1">
            <a:off x="683568" y="620688"/>
            <a:ext cx="36004" cy="5688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79512" y="0"/>
            <a:ext cx="1224136" cy="707886"/>
          </a:xfrm>
          <a:prstGeom prst="rect">
            <a:avLst/>
          </a:prstGeom>
          <a:noFill/>
        </p:spPr>
        <p:txBody>
          <a:bodyPr wrap="square" rtlCol="0">
            <a:spAutoFit/>
          </a:bodyPr>
          <a:lstStyle/>
          <a:p>
            <a:pPr algn="ctr"/>
            <a:r>
              <a:rPr lang="zh-TW" altLang="en-US" sz="4000" b="1" dirty="0" smtClean="0">
                <a:solidFill>
                  <a:schemeClr val="accent5">
                    <a:lumMod val="50000"/>
                  </a:schemeClr>
                </a:solidFill>
              </a:rPr>
              <a:t>文化</a:t>
            </a:r>
            <a:endParaRPr lang="zh-TW" altLang="en-US" sz="4000"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你聽過這些？</a:t>
            </a:r>
            <a:endParaRPr lang="zh-TW" altLang="en-US" dirty="0"/>
          </a:p>
        </p:txBody>
      </p:sp>
      <p:sp>
        <p:nvSpPr>
          <p:cNvPr id="3" name="內容版面配置區 2"/>
          <p:cNvSpPr>
            <a:spLocks noGrp="1"/>
          </p:cNvSpPr>
          <p:nvPr>
            <p:ph sz="half" idx="1"/>
          </p:nvPr>
        </p:nvSpPr>
        <p:spPr/>
        <p:txBody>
          <a:bodyPr>
            <a:normAutofit fontScale="92500" lnSpcReduction="10000"/>
          </a:bodyPr>
          <a:lstStyle/>
          <a:p>
            <a:pPr marL="449263" indent="-449263">
              <a:buNone/>
            </a:pPr>
            <a:r>
              <a:rPr lang="zh-TW" altLang="en-US" sz="3200" dirty="0" smtClean="0"/>
              <a:t>節日</a:t>
            </a:r>
            <a:endParaRPr lang="en-US" altLang="zh-TW" sz="3200" dirty="0" smtClean="0"/>
          </a:p>
          <a:p>
            <a:pPr marL="449263" indent="-449263"/>
            <a:r>
              <a:rPr lang="zh-TW" altLang="en-US" sz="3200" dirty="0" smtClean="0"/>
              <a:t>春節</a:t>
            </a:r>
            <a:endParaRPr lang="en-US" altLang="zh-TW" sz="3200" dirty="0" smtClean="0"/>
          </a:p>
          <a:p>
            <a:pPr marL="449263" indent="-449263"/>
            <a:r>
              <a:rPr lang="zh-TW" altLang="en-US" sz="3200" dirty="0" smtClean="0"/>
              <a:t>元宵節</a:t>
            </a:r>
            <a:endParaRPr lang="en-US" altLang="zh-TW" sz="3200" dirty="0" smtClean="0"/>
          </a:p>
          <a:p>
            <a:pPr marL="449263" indent="-449263"/>
            <a:r>
              <a:rPr lang="zh-TW" altLang="en-US" sz="3200" dirty="0" smtClean="0"/>
              <a:t>聖誕節</a:t>
            </a:r>
            <a:endParaRPr lang="en-US" altLang="zh-TW" sz="3200" dirty="0" smtClean="0"/>
          </a:p>
          <a:p>
            <a:pPr marL="449263" indent="-449263"/>
            <a:r>
              <a:rPr lang="zh-TW" altLang="en-US" sz="3200" dirty="0" smtClean="0"/>
              <a:t>萬聖節</a:t>
            </a:r>
            <a:endParaRPr lang="en-US" altLang="zh-TW" sz="3200" dirty="0" smtClean="0"/>
          </a:p>
          <a:p>
            <a:pPr marL="449263" indent="-449263"/>
            <a:r>
              <a:rPr lang="zh-TW" altLang="en-US" sz="3200" dirty="0" smtClean="0"/>
              <a:t>復活節</a:t>
            </a:r>
            <a:endParaRPr lang="en-US" altLang="zh-TW" sz="3200" dirty="0" smtClean="0"/>
          </a:p>
        </p:txBody>
      </p:sp>
      <p:sp>
        <p:nvSpPr>
          <p:cNvPr id="4" name="圓角矩形 3"/>
          <p:cNvSpPr/>
          <p:nvPr/>
        </p:nvSpPr>
        <p:spPr>
          <a:xfrm>
            <a:off x="4139952" y="1988840"/>
            <a:ext cx="3960440" cy="4077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latin typeface="華康海報體W12" pitchFamily="81" charset="-120"/>
                <a:ea typeface="華康海報體W12" pitchFamily="81" charset="-120"/>
              </a:rPr>
              <a:t>校園活動：</a:t>
            </a:r>
            <a:endParaRPr lang="en-US" altLang="zh-TW" sz="4400" dirty="0" smtClean="0">
              <a:latin typeface="華康海報體W12" pitchFamily="81" charset="-120"/>
              <a:ea typeface="華康海報體W12" pitchFamily="81" charset="-120"/>
            </a:endParaRPr>
          </a:p>
          <a:p>
            <a:pPr marL="539750" indent="-539750">
              <a:buFont typeface="Arial" pitchFamily="34" charset="0"/>
              <a:buChar char="•"/>
            </a:pPr>
            <a:r>
              <a:rPr lang="zh-TW" altLang="en-US" sz="3600" dirty="0" smtClean="0">
                <a:latin typeface="華康海報體W12" pitchFamily="81" charset="-120"/>
                <a:ea typeface="華康海報體W12" pitchFamily="81" charset="-120"/>
              </a:rPr>
              <a:t>踩街</a:t>
            </a:r>
            <a:endParaRPr lang="en-US" altLang="zh-TW" sz="3600" dirty="0" smtClean="0">
              <a:latin typeface="華康海報體W12" pitchFamily="81" charset="-120"/>
              <a:ea typeface="華康海報體W12" pitchFamily="81" charset="-120"/>
            </a:endParaRPr>
          </a:p>
          <a:p>
            <a:pPr marL="539750" indent="-539750">
              <a:buFont typeface="Arial" pitchFamily="34" charset="0"/>
              <a:buChar char="•"/>
            </a:pPr>
            <a:r>
              <a:rPr lang="zh-TW" altLang="en-US" sz="3600" dirty="0" smtClean="0">
                <a:latin typeface="華康海報體W12" pitchFamily="81" charset="-120"/>
                <a:ea typeface="華康海報體W12" pitchFamily="81" charset="-120"/>
              </a:rPr>
              <a:t>參觀燈會</a:t>
            </a:r>
            <a:endParaRPr lang="en-US" altLang="zh-TW" sz="3600" dirty="0" smtClean="0">
              <a:latin typeface="華康海報體W12" pitchFamily="81" charset="-120"/>
              <a:ea typeface="華康海報體W12" pitchFamily="81" charset="-120"/>
            </a:endParaRPr>
          </a:p>
          <a:p>
            <a:pPr marL="539750" indent="-539750">
              <a:buFont typeface="Arial" pitchFamily="34" charset="0"/>
              <a:buChar char="•"/>
            </a:pPr>
            <a:r>
              <a:rPr lang="zh-TW" altLang="en-US" sz="3600" dirty="0" smtClean="0">
                <a:latin typeface="華康海報體W12" pitchFamily="81" charset="-120"/>
                <a:ea typeface="華康海報體W12" pitchFamily="81" charset="-120"/>
              </a:rPr>
              <a:t>化妝表演</a:t>
            </a:r>
            <a:endParaRPr lang="en-US" altLang="zh-TW" sz="3600" dirty="0" smtClean="0">
              <a:latin typeface="華康海報體W12" pitchFamily="81" charset="-120"/>
              <a:ea typeface="華康海報體W12" pitchFamily="81" charset="-120"/>
            </a:endParaRPr>
          </a:p>
          <a:p>
            <a:pPr marL="539750" indent="-539750">
              <a:buFont typeface="Arial" pitchFamily="34" charset="0"/>
              <a:buChar char="•"/>
            </a:pPr>
            <a:r>
              <a:rPr lang="zh-TW" altLang="en-US" sz="3600" dirty="0" smtClean="0">
                <a:latin typeface="華康海報體W12" pitchFamily="81" charset="-120"/>
                <a:ea typeface="華康海報體W12" pitchFamily="81" charset="-120"/>
              </a:rPr>
              <a:t>化妝遊行</a:t>
            </a:r>
            <a:endParaRPr lang="en-US" altLang="zh-TW" sz="3600" dirty="0" smtClean="0">
              <a:latin typeface="華康海報體W12" pitchFamily="81" charset="-120"/>
              <a:ea typeface="華康海報體W12" pitchFamily="81" charset="-120"/>
            </a:endParaRPr>
          </a:p>
          <a:p>
            <a:pPr marL="539750" indent="-539750">
              <a:buFont typeface="Arial" pitchFamily="34" charset="0"/>
              <a:buChar char="•"/>
            </a:pPr>
            <a:r>
              <a:rPr lang="zh-TW" altLang="en-US" sz="3600" dirty="0" smtClean="0">
                <a:latin typeface="華康海報體W12" pitchFamily="81" charset="-120"/>
                <a:ea typeface="華康海報體W12" pitchFamily="81" charset="-120"/>
              </a:rPr>
              <a:t>找彩蛋</a:t>
            </a:r>
            <a:endParaRPr lang="en-US" altLang="zh-TW" sz="3600" dirty="0" smtClean="0">
              <a:latin typeface="華康海報體W12" pitchFamily="81" charset="-120"/>
              <a:ea typeface="華康海報體W12" pitchFamily="81" charset="-120"/>
            </a:endParaRPr>
          </a:p>
        </p:txBody>
      </p:sp>
      <p:pic>
        <p:nvPicPr>
          <p:cNvPr id="6" name="圖片 5" descr="I know.JPG"/>
          <p:cNvPicPr>
            <a:picLocks noChangeAspect="1"/>
          </p:cNvPicPr>
          <p:nvPr/>
        </p:nvPicPr>
        <p:blipFill>
          <a:blip r:embed="rId2" cstate="print"/>
          <a:stretch>
            <a:fillRect/>
          </a:stretch>
        </p:blipFill>
        <p:spPr>
          <a:xfrm>
            <a:off x="6804248" y="476672"/>
            <a:ext cx="1763836" cy="1763836"/>
          </a:xfrm>
          <a:prstGeom prst="rect">
            <a:avLst/>
          </a:prstGeom>
          <a:ln>
            <a:noFill/>
          </a:ln>
          <a:effectLst>
            <a:softEdge rad="112500"/>
          </a:effectLst>
        </p:spPr>
      </p:pic>
      <p:sp>
        <p:nvSpPr>
          <p:cNvPr id="8" name="投影片編號版面配置區 7"/>
          <p:cNvSpPr>
            <a:spLocks noGrp="1"/>
          </p:cNvSpPr>
          <p:nvPr>
            <p:ph type="sldNum" sz="quarter" idx="12"/>
          </p:nvPr>
        </p:nvSpPr>
        <p:spPr/>
        <p:txBody>
          <a:bodyPr/>
          <a:lstStyle/>
          <a:p>
            <a:fld id="{DF28FB93-0A08-4E7D-8E63-9EFA29F1E093}" type="slidenum">
              <a:rPr lang="en-US" altLang="zh-TW" smtClean="0"/>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sz="4000" dirty="0" smtClean="0"/>
              <a:t>凡是我都可行，但不都有益處</a:t>
            </a:r>
            <a:r>
              <a:rPr lang="en-US" altLang="zh-TW" sz="4000" dirty="0" smtClean="0"/>
              <a:t/>
            </a:r>
            <a:br>
              <a:rPr lang="en-US" altLang="zh-TW" sz="4000" dirty="0" smtClean="0"/>
            </a:br>
            <a:r>
              <a:rPr lang="en-US" altLang="zh-TW" sz="4000" dirty="0" smtClean="0"/>
              <a:t>(</a:t>
            </a:r>
            <a:r>
              <a:rPr lang="zh-TW" altLang="en-US" sz="4000" dirty="0" smtClean="0"/>
              <a:t>林前</a:t>
            </a:r>
            <a:r>
              <a:rPr lang="en-US" altLang="zh-TW" sz="4000" dirty="0" smtClean="0"/>
              <a:t>6:12)</a:t>
            </a:r>
            <a:endParaRPr lang="zh-TW" altLang="en-US" sz="4000" dirty="0"/>
          </a:p>
        </p:txBody>
      </p:sp>
      <p:sp>
        <p:nvSpPr>
          <p:cNvPr id="6" name="內容版面配置區 5"/>
          <p:cNvSpPr>
            <a:spLocks noGrp="1"/>
          </p:cNvSpPr>
          <p:nvPr>
            <p:ph idx="1"/>
          </p:nvPr>
        </p:nvSpPr>
        <p:spPr>
          <a:xfrm>
            <a:off x="1835696" y="2564904"/>
            <a:ext cx="5256584" cy="2664296"/>
          </a:xfrm>
        </p:spPr>
        <p:txBody>
          <a:bodyPr>
            <a:normAutofit/>
          </a:bodyPr>
          <a:lstStyle/>
          <a:p>
            <a:r>
              <a:rPr lang="zh-TW" altLang="en-US" dirty="0" smtClean="0"/>
              <a:t>踩街內容可能會有？</a:t>
            </a:r>
            <a:endParaRPr lang="en-US" altLang="zh-TW" dirty="0" smtClean="0"/>
          </a:p>
          <a:p>
            <a:endParaRPr lang="en-US" altLang="zh-TW" dirty="0" smtClean="0"/>
          </a:p>
          <a:p>
            <a:r>
              <a:rPr lang="zh-TW" altLang="en-US" dirty="0" smtClean="0"/>
              <a:t>學校帶著孩子觀賞的燈會可能出現甚麼畫面？</a:t>
            </a:r>
            <a:endParaRPr lang="en-US" altLang="zh-TW" dirty="0" smtClean="0"/>
          </a:p>
          <a:p>
            <a:endParaRPr lang="zh-TW" altLang="en-US" dirty="0"/>
          </a:p>
        </p:txBody>
      </p:sp>
      <p:pic>
        <p:nvPicPr>
          <p:cNvPr id="10" name="圖片 9" descr="MC900338490.bmp"/>
          <p:cNvPicPr>
            <a:picLocks noChangeAspect="1"/>
          </p:cNvPicPr>
          <p:nvPr/>
        </p:nvPicPr>
        <p:blipFill>
          <a:blip r:embed="rId2" cstate="print"/>
          <a:stretch>
            <a:fillRect/>
          </a:stretch>
        </p:blipFill>
        <p:spPr>
          <a:xfrm rot="20163996">
            <a:off x="422926" y="534766"/>
            <a:ext cx="780331" cy="655430"/>
          </a:xfrm>
          <a:prstGeom prst="rect">
            <a:avLst/>
          </a:prstGeom>
        </p:spPr>
      </p:pic>
      <p:sp>
        <p:nvSpPr>
          <p:cNvPr id="7" name="投影片編號版面配置區 6"/>
          <p:cNvSpPr>
            <a:spLocks noGrp="1"/>
          </p:cNvSpPr>
          <p:nvPr>
            <p:ph type="sldNum" sz="quarter" idx="12"/>
          </p:nvPr>
        </p:nvSpPr>
        <p:spPr/>
        <p:txBody>
          <a:bodyPr/>
          <a:lstStyle/>
          <a:p>
            <a:fld id="{DF28FB93-0A08-4E7D-8E63-9EFA29F1E093}" type="slidenum">
              <a:rPr lang="en-US" altLang="zh-TW" smtClean="0"/>
              <a:pPr/>
              <a:t>7</a:t>
            </a:fld>
            <a:endParaRPr lang="en-US" altLang="zh-TW"/>
          </a:p>
        </p:txBody>
      </p:sp>
      <p:pic>
        <p:nvPicPr>
          <p:cNvPr id="11" name="圖片 10" descr="lovly pens.JPG"/>
          <p:cNvPicPr>
            <a:picLocks noChangeAspect="1"/>
          </p:cNvPicPr>
          <p:nvPr/>
        </p:nvPicPr>
        <p:blipFill>
          <a:blip r:embed="rId3" cstate="print"/>
          <a:srcRect l="19760" r="19761"/>
          <a:stretch>
            <a:fillRect/>
          </a:stretch>
        </p:blipFill>
        <p:spPr>
          <a:xfrm>
            <a:off x="7164288" y="3356992"/>
            <a:ext cx="1610909" cy="2663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民俗節慶 與 藝術文化</a:t>
            </a:r>
            <a:endParaRPr lang="zh-TW" altLang="en-US" dirty="0"/>
          </a:p>
        </p:txBody>
      </p:sp>
      <p:pic>
        <p:nvPicPr>
          <p:cNvPr id="5" name="內容版面配置區 4" descr="三太子娃娃.jpg"/>
          <p:cNvPicPr>
            <a:picLocks noGrp="1" noChangeAspect="1"/>
          </p:cNvPicPr>
          <p:nvPr>
            <p:ph idx="1"/>
          </p:nvPr>
        </p:nvPicPr>
        <p:blipFill>
          <a:blip r:embed="rId2" cstate="print"/>
          <a:stretch>
            <a:fillRect/>
          </a:stretch>
        </p:blipFill>
        <p:spPr>
          <a:xfrm>
            <a:off x="2195736" y="1988840"/>
            <a:ext cx="1966484" cy="2520280"/>
          </a:xfrm>
        </p:spPr>
      </p:pic>
      <p:sp>
        <p:nvSpPr>
          <p:cNvPr id="4" name="投影片編號版面配置區 3"/>
          <p:cNvSpPr>
            <a:spLocks noGrp="1"/>
          </p:cNvSpPr>
          <p:nvPr>
            <p:ph type="sldNum" sz="quarter" idx="12"/>
          </p:nvPr>
        </p:nvSpPr>
        <p:spPr/>
        <p:txBody>
          <a:bodyPr/>
          <a:lstStyle/>
          <a:p>
            <a:fld id="{DF28FB93-0A08-4E7D-8E63-9EFA29F1E093}" type="slidenum">
              <a:rPr lang="en-US" altLang="zh-TW" smtClean="0"/>
              <a:pPr/>
              <a:t>8</a:t>
            </a:fld>
            <a:endParaRPr lang="en-US" altLang="zh-TW"/>
          </a:p>
        </p:txBody>
      </p:sp>
      <p:pic>
        <p:nvPicPr>
          <p:cNvPr id="6" name="圖片 5" descr="2011桃園燈會.jpg"/>
          <p:cNvPicPr>
            <a:picLocks noChangeAspect="1"/>
          </p:cNvPicPr>
          <p:nvPr/>
        </p:nvPicPr>
        <p:blipFill>
          <a:blip r:embed="rId3" cstate="print"/>
          <a:srcRect t="15508" b="1782"/>
          <a:stretch>
            <a:fillRect/>
          </a:stretch>
        </p:blipFill>
        <p:spPr>
          <a:xfrm>
            <a:off x="4644008" y="4365104"/>
            <a:ext cx="3921668" cy="2160240"/>
          </a:xfrm>
          <a:prstGeom prst="rect">
            <a:avLst/>
          </a:prstGeom>
        </p:spPr>
      </p:pic>
      <p:pic>
        <p:nvPicPr>
          <p:cNvPr id="7" name="圖片 6" descr="電音三太子.jpg"/>
          <p:cNvPicPr>
            <a:picLocks noChangeAspect="1"/>
          </p:cNvPicPr>
          <p:nvPr/>
        </p:nvPicPr>
        <p:blipFill>
          <a:blip r:embed="rId4" cstate="print"/>
          <a:stretch>
            <a:fillRect/>
          </a:stretch>
        </p:blipFill>
        <p:spPr>
          <a:xfrm>
            <a:off x="395536" y="1988840"/>
            <a:ext cx="1800225" cy="2533650"/>
          </a:xfrm>
          <a:prstGeom prst="rect">
            <a:avLst/>
          </a:prstGeom>
        </p:spPr>
      </p:pic>
      <p:sp>
        <p:nvSpPr>
          <p:cNvPr id="8" name="文字方塊 7"/>
          <p:cNvSpPr txBox="1"/>
          <p:nvPr/>
        </p:nvSpPr>
        <p:spPr>
          <a:xfrm>
            <a:off x="179512" y="4509120"/>
            <a:ext cx="4104456" cy="2246769"/>
          </a:xfrm>
          <a:prstGeom prst="rect">
            <a:avLst/>
          </a:prstGeom>
          <a:noFill/>
        </p:spPr>
        <p:txBody>
          <a:bodyPr wrap="square" rtlCol="0">
            <a:spAutoFit/>
          </a:bodyPr>
          <a:lstStyle/>
          <a:p>
            <a:pPr>
              <a:lnSpc>
                <a:spcPct val="125000"/>
              </a:lnSpc>
              <a:spcBef>
                <a:spcPts val="600"/>
              </a:spcBef>
            </a:pPr>
            <a:r>
              <a:rPr lang="zh-TW" altLang="en-US" sz="2800" b="1" dirty="0" smtClean="0">
                <a:solidFill>
                  <a:schemeClr val="accent6">
                    <a:lumMod val="50000"/>
                  </a:schemeClr>
                </a:solidFill>
              </a:rPr>
              <a:t>在學校的遊藝會或者社區踩街活動，學校老師讓孩子們扮演民間信仰的偶像跳著舞步！您知道嗎？</a:t>
            </a:r>
            <a:endParaRPr lang="zh-TW" altLang="en-US" sz="2800" b="1" dirty="0">
              <a:solidFill>
                <a:schemeClr val="accent6">
                  <a:lumMod val="50000"/>
                </a:schemeClr>
              </a:solidFill>
            </a:endParaRPr>
          </a:p>
        </p:txBody>
      </p:sp>
      <p:sp>
        <p:nvSpPr>
          <p:cNvPr id="9" name="文字方塊 8"/>
          <p:cNvSpPr txBox="1"/>
          <p:nvPr/>
        </p:nvSpPr>
        <p:spPr>
          <a:xfrm>
            <a:off x="4499992" y="2060848"/>
            <a:ext cx="4320480" cy="2197781"/>
          </a:xfrm>
          <a:prstGeom prst="rect">
            <a:avLst/>
          </a:prstGeom>
          <a:noFill/>
        </p:spPr>
        <p:txBody>
          <a:bodyPr wrap="square" rtlCol="0">
            <a:spAutoFit/>
          </a:bodyPr>
          <a:lstStyle/>
          <a:p>
            <a:pPr>
              <a:lnSpc>
                <a:spcPct val="125000"/>
              </a:lnSpc>
            </a:pPr>
            <a:r>
              <a:rPr lang="zh-TW" altLang="en-US" sz="2800" b="1" dirty="0" smtClean="0">
                <a:solidFill>
                  <a:schemeClr val="accent6">
                    <a:lumMod val="50000"/>
                  </a:schemeClr>
                </a:solidFill>
              </a:rPr>
              <a:t>孩子參觀燈會後，在這樣的地方跟</a:t>
            </a:r>
            <a:r>
              <a:rPr lang="en-US" altLang="zh-TW" sz="2800" b="1" dirty="0" smtClean="0">
                <a:solidFill>
                  <a:schemeClr val="accent6">
                    <a:lumMod val="50000"/>
                  </a:schemeClr>
                </a:solidFill>
              </a:rPr>
              <a:t>Q</a:t>
            </a:r>
            <a:r>
              <a:rPr lang="zh-TW" altLang="en-US" sz="2800" b="1" dirty="0" smtClean="0">
                <a:solidFill>
                  <a:schemeClr val="accent6">
                    <a:lumMod val="50000"/>
                  </a:schemeClr>
                </a:solidFill>
              </a:rPr>
              <a:t>版的土地公留下開心的影像，您的感覺如何？</a:t>
            </a:r>
            <a:endParaRPr lang="zh-TW" altLang="en-US" sz="2800" b="1" dirty="0">
              <a:solidFill>
                <a:schemeClr val="accent6">
                  <a:lumMod val="50000"/>
                </a:schemeClr>
              </a:solidFill>
            </a:endParaRPr>
          </a:p>
        </p:txBody>
      </p:sp>
      <p:grpSp>
        <p:nvGrpSpPr>
          <p:cNvPr id="16" name="群組 15"/>
          <p:cNvGrpSpPr/>
          <p:nvPr/>
        </p:nvGrpSpPr>
        <p:grpSpPr>
          <a:xfrm>
            <a:off x="251520" y="1772816"/>
            <a:ext cx="8712968" cy="4680520"/>
            <a:chOff x="0" y="1772816"/>
            <a:chExt cx="8712968" cy="4680520"/>
          </a:xfrm>
        </p:grpSpPr>
        <p:sp>
          <p:nvSpPr>
            <p:cNvPr id="17" name="圓角矩形 16"/>
            <p:cNvSpPr/>
            <p:nvPr/>
          </p:nvSpPr>
          <p:spPr>
            <a:xfrm>
              <a:off x="0" y="1772816"/>
              <a:ext cx="8712968" cy="4680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buFont typeface="Arial" pitchFamily="34" charset="0"/>
                <a:buChar char="•"/>
              </a:pPr>
              <a:r>
                <a:rPr lang="zh-TW" altLang="en-US" sz="3600" dirty="0" smtClean="0"/>
                <a:t>地方特色與藝術文化的結合，帶動的是多元的社會面向，並且可以推廣台灣、地方的觀光，有何不妥？</a:t>
              </a:r>
              <a:endParaRPr lang="en-US" altLang="zh-TW" sz="3600" dirty="0" smtClean="0"/>
            </a:p>
            <a:p>
              <a:pPr marL="269875" indent="-269875">
                <a:buFont typeface="Arial" pitchFamily="34" charset="0"/>
                <a:buChar char="•"/>
              </a:pPr>
              <a:r>
                <a:rPr lang="zh-TW" altLang="en-US" sz="3600" dirty="0" smtClean="0"/>
                <a:t>孩子只是跳，又沒有拜拜，有甚麼關係？</a:t>
              </a:r>
              <a:endParaRPr lang="en-US" altLang="zh-TW" sz="3600" dirty="0" smtClean="0"/>
            </a:p>
            <a:p>
              <a:pPr marL="269875" indent="-269875">
                <a:buFont typeface="Arial" pitchFamily="34" charset="0"/>
                <a:buChar char="•"/>
              </a:pPr>
              <a:r>
                <a:rPr lang="zh-TW" altLang="en-US" sz="3600" dirty="0" smtClean="0"/>
                <a:t>照個相而已，需要大驚小怪嗎？</a:t>
              </a:r>
              <a:endParaRPr lang="en-US" altLang="zh-TW" sz="2800" dirty="0" smtClean="0"/>
            </a:p>
            <a:p>
              <a:pPr marL="269875" indent="-269875"/>
              <a:endParaRPr lang="zh-TW" altLang="en-US" sz="2800" dirty="0"/>
            </a:p>
          </p:txBody>
        </p:sp>
        <p:pic>
          <p:nvPicPr>
            <p:cNvPr id="18" name="圖片 17" descr="MC900293976.bmp"/>
            <p:cNvPicPr>
              <a:picLocks noChangeAspect="1"/>
            </p:cNvPicPr>
            <p:nvPr/>
          </p:nvPicPr>
          <p:blipFill>
            <a:blip r:embed="rId5" cstate="print"/>
            <a:stretch>
              <a:fillRect/>
            </a:stretch>
          </p:blipFill>
          <p:spPr>
            <a:xfrm>
              <a:off x="7164288" y="5085184"/>
              <a:ext cx="1052508" cy="1169453"/>
            </a:xfrm>
            <a:prstGeom prst="rect">
              <a:avLst/>
            </a:prstGeom>
          </p:spPr>
        </p:pic>
      </p:grpSp>
      <p:pic>
        <p:nvPicPr>
          <p:cNvPr id="19" name="圖片 18" descr="問號1.bmp"/>
          <p:cNvPicPr>
            <a:picLocks noChangeAspect="1"/>
          </p:cNvPicPr>
          <p:nvPr/>
        </p:nvPicPr>
        <p:blipFill>
          <a:blip r:embed="rId6" cstate="print"/>
          <a:stretch>
            <a:fillRect/>
          </a:stretch>
        </p:blipFill>
        <p:spPr>
          <a:xfrm>
            <a:off x="3563888" y="2564904"/>
            <a:ext cx="2455731" cy="3101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heckerboard(across)">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F28FB93-0A08-4E7D-8E63-9EFA29F1E093}" type="slidenum">
              <a:rPr lang="en-US" altLang="zh-TW" smtClean="0"/>
              <a:pPr/>
              <a:t>9</a:t>
            </a:fld>
            <a:endParaRPr lang="en-US" altLang="zh-TW"/>
          </a:p>
        </p:txBody>
      </p:sp>
      <p:pic>
        <p:nvPicPr>
          <p:cNvPr id="5" name="圖片 4" descr="borad.JPG"/>
          <p:cNvPicPr>
            <a:picLocks noChangeAspect="1"/>
          </p:cNvPicPr>
          <p:nvPr/>
        </p:nvPicPr>
        <p:blipFill>
          <a:blip r:embed="rId2" cstate="print"/>
          <a:srcRect l="14597" t="1151" b="8130"/>
          <a:stretch>
            <a:fillRect/>
          </a:stretch>
        </p:blipFill>
        <p:spPr>
          <a:xfrm>
            <a:off x="395536" y="260648"/>
            <a:ext cx="7920880" cy="5062378"/>
          </a:xfrm>
          <a:prstGeom prst="rect">
            <a:avLst/>
          </a:prstGeom>
        </p:spPr>
      </p:pic>
      <p:sp>
        <p:nvSpPr>
          <p:cNvPr id="6" name="矩形 5"/>
          <p:cNvSpPr/>
          <p:nvPr/>
        </p:nvSpPr>
        <p:spPr>
          <a:xfrm>
            <a:off x="1763688" y="764704"/>
            <a:ext cx="6048672" cy="1569660"/>
          </a:xfrm>
          <a:prstGeom prst="rect">
            <a:avLst/>
          </a:prstGeom>
        </p:spPr>
        <p:txBody>
          <a:bodyPr wrap="square">
            <a:spAutoFit/>
          </a:bodyPr>
          <a:lstStyle/>
          <a:p>
            <a:pPr marL="269875" indent="-269875">
              <a:buFont typeface="Arial" pitchFamily="34" charset="0"/>
              <a:buChar char="•"/>
            </a:pPr>
            <a:r>
              <a:rPr lang="zh-TW" altLang="en-US" sz="3200" b="1" dirty="0" smtClean="0"/>
              <a:t>人不拘用甚麼法子，你們總不要被他誘惑，因為那日子以前，必有離道反教的事</a:t>
            </a:r>
            <a:r>
              <a:rPr lang="en-US" altLang="zh-TW" sz="3200" b="1" dirty="0" smtClean="0"/>
              <a:t>(</a:t>
            </a:r>
            <a:r>
              <a:rPr lang="zh-TW" altLang="en-US" sz="3200" b="1" dirty="0" smtClean="0"/>
              <a:t>帖後</a:t>
            </a:r>
            <a:r>
              <a:rPr lang="en-US" altLang="zh-TW" sz="3200" b="1" dirty="0" smtClean="0"/>
              <a:t>2:3)</a:t>
            </a:r>
          </a:p>
        </p:txBody>
      </p:sp>
      <p:grpSp>
        <p:nvGrpSpPr>
          <p:cNvPr id="10" name="群組 9"/>
          <p:cNvGrpSpPr/>
          <p:nvPr/>
        </p:nvGrpSpPr>
        <p:grpSpPr>
          <a:xfrm>
            <a:off x="3851787" y="4653136"/>
            <a:ext cx="5292213" cy="1914797"/>
            <a:chOff x="3528259" y="5587479"/>
            <a:chExt cx="4212093" cy="1122709"/>
          </a:xfrm>
        </p:grpSpPr>
        <p:sp>
          <p:nvSpPr>
            <p:cNvPr id="9" name="文字方塊 8"/>
            <p:cNvSpPr txBox="1"/>
            <p:nvPr/>
          </p:nvSpPr>
          <p:spPr>
            <a:xfrm>
              <a:off x="4860032" y="5949280"/>
              <a:ext cx="2880320" cy="378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3200" b="1" dirty="0" smtClean="0">
                  <a:solidFill>
                    <a:schemeClr val="accent6">
                      <a:lumMod val="50000"/>
                    </a:schemeClr>
                  </a:solidFill>
                </a:rPr>
                <a:t> </a:t>
              </a:r>
              <a:r>
                <a:rPr lang="zh-TW" altLang="en-US" sz="3600" b="1" dirty="0" smtClean="0">
                  <a:solidFill>
                    <a:schemeClr val="accent6">
                      <a:lumMod val="50000"/>
                    </a:schemeClr>
                  </a:solidFill>
                </a:rPr>
                <a:t>划龍舟的見證</a:t>
              </a:r>
              <a:endParaRPr lang="zh-TW" altLang="en-US" sz="3600" b="1" dirty="0">
                <a:solidFill>
                  <a:schemeClr val="accent6">
                    <a:lumMod val="50000"/>
                  </a:schemeClr>
                </a:solidFill>
              </a:endParaRPr>
            </a:p>
          </p:txBody>
        </p:sp>
        <p:pic>
          <p:nvPicPr>
            <p:cNvPr id="8" name="圖片 7" descr="龍舟.jpg"/>
            <p:cNvPicPr>
              <a:picLocks noChangeAspect="1"/>
            </p:cNvPicPr>
            <p:nvPr/>
          </p:nvPicPr>
          <p:blipFill>
            <a:blip r:embed="rId3" cstate="print"/>
            <a:stretch>
              <a:fillRect/>
            </a:stretch>
          </p:blipFill>
          <p:spPr>
            <a:xfrm rot="20815497">
              <a:off x="3528259" y="5587479"/>
              <a:ext cx="1435417" cy="11227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_Fresh_theme">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Theme_Fresh_theme</Template>
  <TotalTime>898</TotalTime>
  <Words>2719</Words>
  <Application>Microsoft Office PowerPoint</Application>
  <PresentationFormat>如螢幕大小 (4:3)</PresentationFormat>
  <Paragraphs>292</Paragraphs>
  <Slides>37</Slides>
  <Notes>0</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Theme_Fresh_theme</vt:lpstr>
      <vt:lpstr>留心校園的多元文化</vt:lpstr>
      <vt:lpstr>前言</vt:lpstr>
      <vt:lpstr>投影片 3</vt:lpstr>
      <vt:lpstr>文化是啥咪？</vt:lpstr>
      <vt:lpstr>投影片 5</vt:lpstr>
      <vt:lpstr>你聽過這些？</vt:lpstr>
      <vt:lpstr>凡是我都可行，但不都有益處 (林前6:12)</vt:lpstr>
      <vt:lpstr>民俗節慶 與 藝術文化</vt:lpstr>
      <vt:lpstr>投影片 9</vt:lpstr>
      <vt:lpstr>凡是我都可行，但不都有益處 (林前6:12)</vt:lpstr>
      <vt:lpstr>西方的中元節：萬聖節</vt:lpstr>
      <vt:lpstr>凡是我都可行，但不都有益處 (林前6:12)</vt:lpstr>
      <vt:lpstr>復活節</vt:lpstr>
      <vt:lpstr>還有甚麼？</vt:lpstr>
      <vt:lpstr>父母如何因應 1/2</vt:lpstr>
      <vt:lpstr>父母如何因應 2/2</vt:lpstr>
      <vt:lpstr>投影片 17</vt:lpstr>
      <vt:lpstr>動畫、漫畫及電玩 1/3</vt:lpstr>
      <vt:lpstr>動畫、漫畫及電玩 2/3</vt:lpstr>
      <vt:lpstr>動畫、漫畫及電玩 3/3</vt:lpstr>
      <vt:lpstr>父母如何因應 1/2</vt:lpstr>
      <vt:lpstr>投影片 22</vt:lpstr>
      <vt:lpstr>投影片 23</vt:lpstr>
      <vt:lpstr>父母如何因應 2/2</vt:lpstr>
      <vt:lpstr>投影片 25</vt:lpstr>
      <vt:lpstr>星座</vt:lpstr>
      <vt:lpstr>塔羅牌</vt:lpstr>
      <vt:lpstr>流行的原因</vt:lpstr>
      <vt:lpstr>媒體的推波助瀾</vt:lpstr>
      <vt:lpstr>父母如何因應1/3</vt:lpstr>
      <vt:lpstr>父母如何因應2/3</vt:lpstr>
      <vt:lpstr>父母如何因應3/3</vt:lpstr>
      <vt:lpstr>結語</vt:lpstr>
      <vt:lpstr>結語</vt:lpstr>
      <vt:lpstr>投影片 35</vt:lpstr>
      <vt:lpstr>投影片 36</vt:lpstr>
      <vt:lpstr>投影片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Amber</dc:creator>
  <cp:lastModifiedBy>Amber</cp:lastModifiedBy>
  <cp:revision>242</cp:revision>
  <dcterms:created xsi:type="dcterms:W3CDTF">2012-08-15T02:10:41Z</dcterms:created>
  <dcterms:modified xsi:type="dcterms:W3CDTF">2014-03-14T09:14:41Z</dcterms:modified>
</cp:coreProperties>
</file>