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88" r:id="rId4"/>
    <p:sldId id="289" r:id="rId5"/>
    <p:sldId id="287" r:id="rId6"/>
    <p:sldId id="290" r:id="rId7"/>
    <p:sldId id="257" r:id="rId8"/>
    <p:sldId id="258" r:id="rId9"/>
    <p:sldId id="282" r:id="rId10"/>
    <p:sldId id="283" r:id="rId11"/>
    <p:sldId id="259" r:id="rId12"/>
    <p:sldId id="260" r:id="rId13"/>
    <p:sldId id="265" r:id="rId14"/>
    <p:sldId id="266" r:id="rId15"/>
    <p:sldId id="267" r:id="rId16"/>
    <p:sldId id="261" r:id="rId17"/>
    <p:sldId id="263" r:id="rId18"/>
    <p:sldId id="262" r:id="rId19"/>
    <p:sldId id="264" r:id="rId20"/>
    <p:sldId id="279" r:id="rId21"/>
    <p:sldId id="285" r:id="rId22"/>
    <p:sldId id="278" r:id="rId23"/>
    <p:sldId id="280" r:id="rId24"/>
    <p:sldId id="273" r:id="rId25"/>
    <p:sldId id="284" r:id="rId26"/>
    <p:sldId id="286" r:id="rId27"/>
    <p:sldId id="281" r:id="rId28"/>
    <p:sldId id="275" r:id="rId29"/>
    <p:sldId id="276" r:id="rId30"/>
    <p:sldId id="277" r:id="rId31"/>
    <p:sldId id="274" r:id="rId32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628" y="-1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5E00B74-7E41-40D5-AC06-4D38C10E1B95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52ACA0-7D04-460D-AA71-5223564D651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199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A477-B98B-47A3-B8E1-7FF99EBC584E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78710-90C0-4C42-A3BD-2FD724D5D1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F2EE-4FB3-4565-A23D-E412F3C7279A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05B9-81CB-4667-8AA2-17DD68E3686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4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CFA9-F56D-4D8A-A005-410FAFF65B7F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F4A0-7733-49BE-8240-35F289C86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78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39B1-314F-48CD-A963-4CCB092FF6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21D2-DADB-4EA8-A03B-DB00F7181D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262A-F6FF-4F6E-9FF1-0A7E0FFD24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7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14FA-0CF5-4242-B80E-01978591EC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BEED-6E2B-4D18-8A6B-C3D7520DE0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6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887-4A7A-4178-A40F-448B3CDDDB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0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3B42-B528-44F5-91AD-FA08DEAD7A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1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3FAE-2EA7-4BE9-9EE5-43D62652387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F018-56BD-4350-990A-81CC18D299F4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4E43-6147-4A13-A16C-AD9025692E6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8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F4BA-9336-4BFC-80C2-B9F102544D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24B2-D414-410B-9AF8-955B54D057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6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BE90-ECA5-4CB7-8D4B-9C17092C86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3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6A9B-E7A3-4953-AC41-5643B92175C0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BBA49-A946-4F3A-8003-ACC7C2D252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41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DBD7-E8C6-4BDB-A84E-E0504A7C48A6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6BFFA-A1C2-47CD-A91E-FE24A5C60E4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2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040E-6297-4A52-B698-C0CE483D57B8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61FB-DE12-47AF-8FCB-964A0D84081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4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EC8A-1FE9-4BA2-A3B5-C2C114D3F410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0C22D-FDD8-47F5-A8FB-7FE044B90C6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32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56BB-1204-4266-9BFD-D263F5018400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B421-426F-4EC8-9869-7D9849E921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79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3471-90B9-4681-A807-C198B6698B36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CFD4-6A44-4727-9257-1B97E80DC17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6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FD3-591A-4A18-A2BB-871B9BA366CC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FF0E-B253-4548-B927-890E856D40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94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65E47C-21BC-423B-AC9C-844E7923117F}" type="datetimeFigureOut">
              <a:rPr lang="zh-TW" altLang="en-US"/>
              <a:pPr>
                <a:defRPr/>
              </a:pPr>
              <a:t>2016/10/22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C83B47-0B72-4BD0-8064-69B22B2D515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kumimoji="0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 algn="ctr">
              <a:defRPr/>
            </a:pPr>
            <a:endParaRPr kumimoji="0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C8A14120-9D5C-4844-9468-757D3B276162}" type="slidenum">
              <a:rPr kumimoji="0"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-18220" y="2780928"/>
            <a:ext cx="12210220" cy="2595562"/>
          </a:xfrm>
        </p:spPr>
        <p:txBody>
          <a:bodyPr/>
          <a:lstStyle/>
          <a:p>
            <a:pPr eaLnBrk="1" hangingPunct="1"/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r>
              <a:rPr lang="zh-TW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耶穌教會簡介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http://www.tjc.org.tw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407368" y="2535239"/>
            <a:ext cx="11305256" cy="147002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得救真教會的條件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（林前三；弗二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；羅八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下）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「真理」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（提前三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「神蹟」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（可十六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；徒十四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；羅十五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；林後十二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）之緣故（來二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以聖靈而言，受聖靈必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說靈言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（徒二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，十九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以真理而言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，完全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根據聖經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（加一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；猶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；多二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以神蹟而言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神的大恩大愛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陳麗媚姐妹見證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神救人是藉著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「重生的洗和聖靈的更新」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（多三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）。主耶穌和十二使徒也是如此說（約三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；徒二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）。可見，這兩件最重要。本會所傳的是繼承使徒所傳純正的道理（多二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）。我們的使命是把真福音傳遍天下拯救萬民，以便迎主再來。</a:t>
            </a: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ctrTitle"/>
          </p:nvPr>
        </p:nvSpPr>
        <p:spPr>
          <a:xfrm>
            <a:off x="47328" y="2348880"/>
            <a:ext cx="11305256" cy="1470025"/>
          </a:xfrm>
        </p:spPr>
        <p:txBody>
          <a:bodyPr/>
          <a:lstStyle/>
          <a:p>
            <a:pPr algn="l" eaLnBrk="1" hangingPunct="1">
              <a:lnSpc>
                <a:spcPts val="26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真道種子灑入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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工人於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廈門各歸入真耶穌教會，受浸得聖靈，乃商議台灣傳道的工作。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1926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抵線西鄉十五張犁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塭仔村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和美開佈道會。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日十五張犁第一次施浸共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，並成立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線西教會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（現為伸港教會）。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到牛挑灣開會三天，施浸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人，成立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牛挑灣教會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（現為朴子教會）。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到台南，有英籍牧師劉忠堅，帶其傳道和信徒十多人，到旅館來聽本會的真道。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23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日兩天，在台南文化講座開佈道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到清水，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日於鹿寮施浸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名，並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成立清水教會。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轉到台北，在文化講座開佈道會兩天，聽眾六百餘人。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4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日結束台灣傳道工作，工作四十天，設立三處教會，施浸百餘人。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真耶穌教會另一血淚開拓史，即原住民傳道工作。日治時代，原住民與平地人民交往受到限制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亦不自由，因此在原住民地區的傳福音工作備極辛苦，並屢遭迫害，甚至殉道。</a:t>
            </a: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ctrTitle"/>
          </p:nvPr>
        </p:nvSpPr>
        <p:spPr>
          <a:xfrm>
            <a:off x="551384" y="2565401"/>
            <a:ext cx="11017224" cy="147002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平地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月成立台中教會。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11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月設立「台灣支部」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月成立了台南教會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1928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在民雄、大林、梅山、嘉義等地成立教會。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1929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年在新港、魚寮（六合）、椬梧（瓊埔）、龍岩（虎尾）等教會。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1929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年成立二林教會。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1930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年羅東聖潔會改為真耶穌教會。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1935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年設立花蓮教會。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1936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月成立台北教會</a:t>
            </a:r>
            <a:r>
              <a:rPr lang="zh-TW" altLang="zh-TW" sz="2400" dirty="0"/>
              <a:t>。</a:t>
            </a:r>
            <a:br>
              <a:rPr lang="zh-TW" altLang="zh-TW" sz="2400" dirty="0"/>
            </a:b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>
          <a:xfrm>
            <a:off x="119336" y="2174999"/>
            <a:ext cx="11953328" cy="1470025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真道種子灑入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山地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台灣山地的傳教工作甚為特殊，茲略述於下：台灣原住民族群均已接受本會真道，即：泰雅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爾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可細分為泰雅爾及太魯閣兩族）、阿美、鄒、布農、排灣、卑南、魯凱、賽夏及雅美等族。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1939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年，花蓮縣秀林鄉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富世村的田三多（太魯閣族）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因患嚴重肺結核病信主受浸，而得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起死回生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乃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真道傳播於該族山地各村；受到日本警察的迫害，仍採潛行的方法繼續工作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；直至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光復後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信仰自由。光復當初，因信徒不參加豐年祭的跳舞及狂飲等壞習慣，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曾引起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同族的全面迫害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花東兩縣已成立教會及祈禱所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77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處。</a:t>
            </a:r>
            <a:b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1948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台中縣和平鄉博愛村。現在台中縣已設立了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處教會。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南投縣仁愛鄉各村，不久成立春陽、合作（現名精英）、廬山、新生等教會。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嘉義縣阿里山鄉樂野村鄒族，雖受到同族的迫害，然而主佑平安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，迄今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成立了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處教會於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縣山地。</a:t>
            </a: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79376" y="2565401"/>
            <a:ext cx="11161240" cy="14700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山地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1953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南投縣力行村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，不久也設立了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處教會，現已有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處教會。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1954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年傳至</a:t>
            </a:r>
            <a:r>
              <a:rPr kumimoji="0"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信義鄉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，成立了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處布農族望美教會。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1955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新竹縣成立尖石教會，再傳入五峰鄉，現有教會及祈禱所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1955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苗栗縣南庄鄉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平地的泰雅爾族及賽夏族村落。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現於苗栗縣已成立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處原住民教會及祈禱所。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1959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桃園縣復興鄉，現於桃園縣已有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處原住民教會及祈禱所。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1961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屏東縣獅頭鄉排灣族村落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竹坑村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，後來再傳至古樓、南和等村，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現時有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處原住民教會及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處祈禱所。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 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1962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傳入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高雄縣三民鄉民權村，成立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處民生、民權教會。</a:t>
            </a:r>
            <a:br>
              <a:rPr kumimoji="0"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ctrTitle"/>
          </p:nvPr>
        </p:nvSpPr>
        <p:spPr>
          <a:xfrm>
            <a:off x="263352" y="-171400"/>
            <a:ext cx="5112568" cy="6857999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台灣教勢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教會數：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249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處，祈禱所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月底止）。</a:t>
            </a:r>
            <a:b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職人員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傳道者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127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長老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421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月底止）。</a:t>
            </a:r>
          </a:p>
        </p:txBody>
      </p:sp>
      <p:pic>
        <p:nvPicPr>
          <p:cNvPr id="10243" name="圖片 2" descr="新建檔案 26_1_mh14710559446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0"/>
            <a:ext cx="7104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479376" y="333376"/>
            <a:ext cx="11233248" cy="2663825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世界各地</a:t>
            </a:r>
            <a:r>
              <a:rPr lang="zh-TW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本會在世界各國、各地區另有教會，他們各有不同之組織。彼此之間都有緊密的連繫，而且名稱、信仰都是一致的。在各組織之上又有全球性之聯合組織。稱之為「真耶穌教會國際聯合總會」，國際聯合總會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本會是全球性的教會，不分種族、不分階級。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32759" r="13120" b="47081"/>
          <a:stretch>
            <a:fillRect/>
          </a:stretch>
        </p:blipFill>
        <p:spPr bwMode="auto">
          <a:xfrm>
            <a:off x="479375" y="3356992"/>
            <a:ext cx="111786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ctrTitle"/>
          </p:nvPr>
        </p:nvSpPr>
        <p:spPr>
          <a:xfrm>
            <a:off x="191344" y="57296"/>
            <a:ext cx="6048672" cy="4752826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公益、慈善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設立利河伯社會福利基金會及棕樹文教基金會。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設立救濟委員會，辦理貧病災之救濟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印贈《聖靈月刊》，宣揚福音，開導民心，參與文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化建設工作。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3" t="13960" r="23618" b="8762"/>
          <a:stretch>
            <a:fillRect/>
          </a:stretch>
        </p:blipFill>
        <p:spPr bwMode="auto">
          <a:xfrm>
            <a:off x="6744072" y="116681"/>
            <a:ext cx="5040312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ctrTitle"/>
          </p:nvPr>
        </p:nvSpPr>
        <p:spPr>
          <a:xfrm>
            <a:off x="335360" y="326580"/>
            <a:ext cx="6336704" cy="3678484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公益、慈善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為原住民同胞在台東、大溪、東勢、埔里、花蓮等地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設立學生團契及辦理清寒學生獎助金。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為東部原住民同胞在成功鎮設立博愛托兒所。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訪問醫院、養老院，給予慰藉，幫助禱告及引導信主。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於各教區組織青年聯誼會，舉辦詩歌、體育、插花、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攝影等各種有益身心之活動。</a:t>
            </a:r>
          </a:p>
        </p:txBody>
      </p:sp>
      <p:pic>
        <p:nvPicPr>
          <p:cNvPr id="13315" name="圖片 3" descr="{LIAOIBLS-GG7X-GW4E-2E47-PGFANL1GX1Y6}_logo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82564"/>
            <a:ext cx="50768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7561" r="1044" b="42233"/>
          <a:stretch>
            <a:fillRect/>
          </a:stretch>
        </p:blipFill>
        <p:spPr bwMode="auto">
          <a:xfrm>
            <a:off x="6982850" y="1421974"/>
            <a:ext cx="50736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8080" r="2618" b="8762"/>
          <a:stretch>
            <a:fillRect/>
          </a:stretch>
        </p:blipFill>
        <p:spPr bwMode="auto">
          <a:xfrm>
            <a:off x="6956921" y="3448784"/>
            <a:ext cx="50768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209800" y="2777654"/>
            <a:ext cx="7772400" cy="2595562"/>
          </a:xfrm>
        </p:spPr>
        <p:txBody>
          <a:bodyPr/>
          <a:lstStyle/>
          <a:p>
            <a:pPr eaLnBrk="1" hangingPunct="1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宣道策略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0" y="2777654"/>
            <a:ext cx="12185780" cy="2595562"/>
          </a:xfrm>
        </p:spPr>
        <p:txBody>
          <a:bodyPr/>
          <a:lstStyle/>
          <a:p>
            <a:pPr eaLnBrk="1" hangingPunct="1"/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二、宣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道策略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6527800" cy="681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Freeform 3"/>
          <p:cNvSpPr>
            <a:spLocks/>
          </p:cNvSpPr>
          <p:nvPr/>
        </p:nvSpPr>
        <p:spPr bwMode="auto">
          <a:xfrm>
            <a:off x="3801533" y="1955800"/>
            <a:ext cx="366184" cy="477838"/>
          </a:xfrm>
          <a:custGeom>
            <a:avLst/>
            <a:gdLst>
              <a:gd name="T0" fmla="*/ 2147483647 w 173"/>
              <a:gd name="T1" fmla="*/ 2147483647 h 301"/>
              <a:gd name="T2" fmla="*/ 0 w 173"/>
              <a:gd name="T3" fmla="*/ 2147483647 h 301"/>
              <a:gd name="T4" fmla="*/ 2147483647 w 173"/>
              <a:gd name="T5" fmla="*/ 2147483647 h 301"/>
              <a:gd name="T6" fmla="*/ 2147483647 w 173"/>
              <a:gd name="T7" fmla="*/ 2147483647 h 301"/>
              <a:gd name="T8" fmla="*/ 2147483647 w 173"/>
              <a:gd name="T9" fmla="*/ 2147483647 h 301"/>
              <a:gd name="T10" fmla="*/ 2147483647 w 173"/>
              <a:gd name="T11" fmla="*/ 2147483647 h 301"/>
              <a:gd name="T12" fmla="*/ 2147483647 w 173"/>
              <a:gd name="T13" fmla="*/ 2147483647 h 301"/>
              <a:gd name="T14" fmla="*/ 2147483647 w 173"/>
              <a:gd name="T15" fmla="*/ 2147483647 h 301"/>
              <a:gd name="T16" fmla="*/ 2147483647 w 173"/>
              <a:gd name="T17" fmla="*/ 0 h 301"/>
              <a:gd name="T18" fmla="*/ 2147483647 w 173"/>
              <a:gd name="T19" fmla="*/ 2147483647 h 3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0" lang="zh-TW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3327402" y="4759328"/>
            <a:ext cx="692151" cy="1789113"/>
          </a:xfrm>
          <a:custGeom>
            <a:avLst/>
            <a:gdLst>
              <a:gd name="T0" fmla="*/ 2147483647 w 327"/>
              <a:gd name="T1" fmla="*/ 2147483647 h 1127"/>
              <a:gd name="T2" fmla="*/ 2147483647 w 327"/>
              <a:gd name="T3" fmla="*/ 2147483647 h 1127"/>
              <a:gd name="T4" fmla="*/ 2147483647 w 327"/>
              <a:gd name="T5" fmla="*/ 2147483647 h 1127"/>
              <a:gd name="T6" fmla="*/ 2147483647 w 327"/>
              <a:gd name="T7" fmla="*/ 2147483647 h 1127"/>
              <a:gd name="T8" fmla="*/ 2147483647 w 327"/>
              <a:gd name="T9" fmla="*/ 2147483647 h 1127"/>
              <a:gd name="T10" fmla="*/ 2147483647 w 327"/>
              <a:gd name="T11" fmla="*/ 2147483647 h 1127"/>
              <a:gd name="T12" fmla="*/ 2147483647 w 327"/>
              <a:gd name="T13" fmla="*/ 2147483647 h 1127"/>
              <a:gd name="T14" fmla="*/ 2147483647 w 327"/>
              <a:gd name="T15" fmla="*/ 2147483647 h 1127"/>
              <a:gd name="T16" fmla="*/ 2147483647 w 327"/>
              <a:gd name="T17" fmla="*/ 2147483647 h 1127"/>
              <a:gd name="T18" fmla="*/ 0 w 327"/>
              <a:gd name="T19" fmla="*/ 2147483647 h 1127"/>
              <a:gd name="T20" fmla="*/ 2147483647 w 327"/>
              <a:gd name="T21" fmla="*/ 2147483647 h 1127"/>
              <a:gd name="T22" fmla="*/ 2147483647 w 327"/>
              <a:gd name="T23" fmla="*/ 2147483647 h 1127"/>
              <a:gd name="T24" fmla="*/ 2147483647 w 327"/>
              <a:gd name="T25" fmla="*/ 2147483647 h 1127"/>
              <a:gd name="T26" fmla="*/ 2147483647 w 327"/>
              <a:gd name="T27" fmla="*/ 2147483647 h 1127"/>
              <a:gd name="T28" fmla="*/ 2147483647 w 327"/>
              <a:gd name="T29" fmla="*/ 2147483647 h 1127"/>
              <a:gd name="T30" fmla="*/ 2147483647 w 327"/>
              <a:gd name="T31" fmla="*/ 2147483647 h 1127"/>
              <a:gd name="T32" fmla="*/ 2147483647 w 327"/>
              <a:gd name="T33" fmla="*/ 2147483647 h 1127"/>
              <a:gd name="T34" fmla="*/ 2147483647 w 327"/>
              <a:gd name="T35" fmla="*/ 2147483647 h 1127"/>
              <a:gd name="T36" fmla="*/ 2147483647 w 327"/>
              <a:gd name="T37" fmla="*/ 2147483647 h 1127"/>
              <a:gd name="T38" fmla="*/ 2147483647 w 327"/>
              <a:gd name="T39" fmla="*/ 2147483647 h 1127"/>
              <a:gd name="T40" fmla="*/ 2147483647 w 327"/>
              <a:gd name="T41" fmla="*/ 2147483647 h 1127"/>
              <a:gd name="T42" fmla="*/ 2147483647 w 327"/>
              <a:gd name="T43" fmla="*/ 2147483647 h 1127"/>
              <a:gd name="T44" fmla="*/ 2147483647 w 327"/>
              <a:gd name="T45" fmla="*/ 2147483647 h 1127"/>
              <a:gd name="T46" fmla="*/ 2147483647 w 327"/>
              <a:gd name="T47" fmla="*/ 2147483647 h 1127"/>
              <a:gd name="T48" fmla="*/ 2147483647 w 327"/>
              <a:gd name="T49" fmla="*/ 2147483647 h 1127"/>
              <a:gd name="T50" fmla="*/ 2147483647 w 327"/>
              <a:gd name="T51" fmla="*/ 2147483647 h 1127"/>
              <a:gd name="T52" fmla="*/ 2147483647 w 327"/>
              <a:gd name="T53" fmla="*/ 2147483647 h 1127"/>
              <a:gd name="T54" fmla="*/ 2147483647 w 327"/>
              <a:gd name="T55" fmla="*/ 2147483647 h 1127"/>
              <a:gd name="T56" fmla="*/ 2147483647 w 327"/>
              <a:gd name="T57" fmla="*/ 2147483647 h 1127"/>
              <a:gd name="T58" fmla="*/ 2147483647 w 327"/>
              <a:gd name="T59" fmla="*/ 2147483647 h 1127"/>
              <a:gd name="T60" fmla="*/ 2147483647 w 327"/>
              <a:gd name="T61" fmla="*/ 2147483647 h 1127"/>
              <a:gd name="T62" fmla="*/ 2147483647 w 327"/>
              <a:gd name="T63" fmla="*/ 0 h 1127"/>
              <a:gd name="T64" fmla="*/ 2147483647 w 327"/>
              <a:gd name="T65" fmla="*/ 2147483647 h 1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29" y="704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0" lang="zh-TW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3750735" y="2433641"/>
            <a:ext cx="215900" cy="2325687"/>
          </a:xfrm>
          <a:custGeom>
            <a:avLst/>
            <a:gdLst>
              <a:gd name="T0" fmla="*/ 2147483647 w 102"/>
              <a:gd name="T1" fmla="*/ 0 h 1465"/>
              <a:gd name="T2" fmla="*/ 2147483647 w 102"/>
              <a:gd name="T3" fmla="*/ 2147483647 h 1465"/>
              <a:gd name="T4" fmla="*/ 2147483647 w 102"/>
              <a:gd name="T5" fmla="*/ 2147483647 h 1465"/>
              <a:gd name="T6" fmla="*/ 2147483647 w 102"/>
              <a:gd name="T7" fmla="*/ 2147483647 h 1465"/>
              <a:gd name="T8" fmla="*/ 2147483647 w 102"/>
              <a:gd name="T9" fmla="*/ 2147483647 h 1465"/>
              <a:gd name="T10" fmla="*/ 2147483647 w 102"/>
              <a:gd name="T11" fmla="*/ 2147483647 h 1465"/>
              <a:gd name="T12" fmla="*/ 2147483647 w 102"/>
              <a:gd name="T13" fmla="*/ 2147483647 h 1465"/>
              <a:gd name="T14" fmla="*/ 2147483647 w 102"/>
              <a:gd name="T15" fmla="*/ 2147483647 h 1465"/>
              <a:gd name="T16" fmla="*/ 2147483647 w 102"/>
              <a:gd name="T17" fmla="*/ 2147483647 h 1465"/>
              <a:gd name="T18" fmla="*/ 2147483647 w 102"/>
              <a:gd name="T19" fmla="*/ 2147483647 h 1465"/>
              <a:gd name="T20" fmla="*/ 2147483647 w 102"/>
              <a:gd name="T21" fmla="*/ 2147483647 h 1465"/>
              <a:gd name="T22" fmla="*/ 2147483647 w 102"/>
              <a:gd name="T23" fmla="*/ 2147483647 h 14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2" h="1465">
                <a:moveTo>
                  <a:pt x="98" y="0"/>
                </a:moveTo>
                <a:cubicBezTo>
                  <a:pt x="91" y="27"/>
                  <a:pt x="85" y="55"/>
                  <a:pt x="82" y="86"/>
                </a:cubicBezTo>
                <a:cubicBezTo>
                  <a:pt x="79" y="117"/>
                  <a:pt x="78" y="157"/>
                  <a:pt x="79" y="189"/>
                </a:cubicBezTo>
                <a:cubicBezTo>
                  <a:pt x="80" y="221"/>
                  <a:pt x="84" y="254"/>
                  <a:pt x="88" y="281"/>
                </a:cubicBezTo>
                <a:cubicBezTo>
                  <a:pt x="92" y="308"/>
                  <a:pt x="102" y="323"/>
                  <a:pt x="101" y="352"/>
                </a:cubicBezTo>
                <a:cubicBezTo>
                  <a:pt x="100" y="381"/>
                  <a:pt x="87" y="433"/>
                  <a:pt x="79" y="454"/>
                </a:cubicBezTo>
                <a:cubicBezTo>
                  <a:pt x="71" y="475"/>
                  <a:pt x="60" y="451"/>
                  <a:pt x="53" y="477"/>
                </a:cubicBezTo>
                <a:cubicBezTo>
                  <a:pt x="46" y="503"/>
                  <a:pt x="30" y="560"/>
                  <a:pt x="34" y="611"/>
                </a:cubicBezTo>
                <a:cubicBezTo>
                  <a:pt x="38" y="662"/>
                  <a:pt x="83" y="711"/>
                  <a:pt x="79" y="781"/>
                </a:cubicBezTo>
                <a:cubicBezTo>
                  <a:pt x="75" y="851"/>
                  <a:pt x="16" y="960"/>
                  <a:pt x="8" y="1033"/>
                </a:cubicBezTo>
                <a:cubicBezTo>
                  <a:pt x="0" y="1106"/>
                  <a:pt x="27" y="1147"/>
                  <a:pt x="34" y="1219"/>
                </a:cubicBezTo>
                <a:cubicBezTo>
                  <a:pt x="41" y="1291"/>
                  <a:pt x="45" y="1424"/>
                  <a:pt x="47" y="1465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0" lang="zh-TW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380068" y="3790950"/>
            <a:ext cx="2421467" cy="203835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9235" y="4757738"/>
            <a:ext cx="646331" cy="369332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  <a:ea typeface="SimHei" pitchFamily="49" charset="-122"/>
              </a:rPr>
              <a:t>猶太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908302" y="4687891"/>
            <a:ext cx="182033" cy="1365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376084" y="4694238"/>
            <a:ext cx="1708149" cy="444500"/>
          </a:xfrm>
          <a:prstGeom prst="wedgeRectCallout">
            <a:avLst>
              <a:gd name="adj1" fmla="val -65491"/>
              <a:gd name="adj2" fmla="val -3393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smtClean="0">
                <a:solidFill>
                  <a:srgbClr val="000000"/>
                </a:solidFill>
                <a:ea typeface="SimHei" pitchFamily="49" charset="-122"/>
              </a:rPr>
              <a:t>耶路撒冷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998133" y="2595566"/>
            <a:ext cx="1915584" cy="1463675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197100" y="3213101"/>
            <a:ext cx="1107996" cy="369332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  <a:ea typeface="SimHei" pitchFamily="49" charset="-122"/>
              </a:rPr>
              <a:t>撒瑪利亞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rot="-4811146">
            <a:off x="2829457" y="1040344"/>
            <a:ext cx="1450975" cy="433916"/>
          </a:xfrm>
          <a:prstGeom prst="notchedRightArrow">
            <a:avLst>
              <a:gd name="adj1" fmla="val 50000"/>
              <a:gd name="adj2" fmla="val 11146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-2237857">
            <a:off x="3992036" y="3114675"/>
            <a:ext cx="1934633" cy="325438"/>
          </a:xfrm>
          <a:prstGeom prst="notchedRightArrow">
            <a:avLst>
              <a:gd name="adj1" fmla="val 50000"/>
              <a:gd name="adj2" fmla="val 11146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8234751">
            <a:off x="-186265" y="5830891"/>
            <a:ext cx="1934633" cy="325437"/>
          </a:xfrm>
          <a:prstGeom prst="notchedRightArrow">
            <a:avLst>
              <a:gd name="adj1" fmla="val 50000"/>
              <a:gd name="adj2" fmla="val 11146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-9024216">
            <a:off x="74086" y="2395541"/>
            <a:ext cx="1934633" cy="325437"/>
          </a:xfrm>
          <a:prstGeom prst="notchedRightArrow">
            <a:avLst>
              <a:gd name="adj1" fmla="val 50000"/>
              <a:gd name="adj2" fmla="val 11146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3596245">
            <a:off x="3798890" y="5915556"/>
            <a:ext cx="1450975" cy="433916"/>
          </a:xfrm>
          <a:prstGeom prst="notchedRightArrow">
            <a:avLst>
              <a:gd name="adj1" fmla="val 50000"/>
              <a:gd name="adj2" fmla="val 11146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TW" altLang="en-US" sz="1800" smtClean="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744072" y="625059"/>
            <a:ext cx="5184576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「但聖靈降臨在你們身上，你們就必得著能力，並要在耶路撒冷、猶太全地，和撒瑪利亞，直到地極，作我的見證。」</a:t>
            </a:r>
            <a:r>
              <a:rPr kumimoji="0"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徒一</a:t>
            </a:r>
            <a:r>
              <a:rPr kumimoji="0"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8)</a:t>
            </a:r>
            <a:endParaRPr kumimoji="0" lang="zh-TW" altLang="en-US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44072" y="2982268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聖靈降臨後，開始展開宣道的工作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沒有「聖靈」就沒有宣道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48340" y="4317810"/>
            <a:ext cx="52629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林後十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爭戰的兵器本不是屬血氣的，乃是在神面前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，可以攻破堅固的營壘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林後十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5) 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各樣的計謀，各樣攔阻人認識神的那些自高之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一概攻破了，又將人所有的心意奪回，使他都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基督。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6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065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4851" r="4708" b="16400"/>
          <a:stretch/>
        </p:blipFill>
        <p:spPr>
          <a:xfrm>
            <a:off x="89321" y="209110"/>
            <a:ext cx="1180931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209800" y="2777654"/>
            <a:ext cx="7772400" cy="2595562"/>
          </a:xfrm>
        </p:spPr>
        <p:txBody>
          <a:bodyPr/>
          <a:lstStyle/>
          <a:p>
            <a:pPr eaLnBrk="1" hangingPunct="1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聚會設計與意義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圖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0"/>
            <a:ext cx="10873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/>
          <p:cNvSpPr>
            <a:spLocks noGrp="1"/>
          </p:cNvSpPr>
          <p:nvPr>
            <p:ph type="ctrTitle" idx="4294967295"/>
          </p:nvPr>
        </p:nvSpPr>
        <p:spPr>
          <a:xfrm>
            <a:off x="1343472" y="76201"/>
            <a:ext cx="7467600" cy="500063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latin typeface="華康華綜體W5" pitchFamily="49" charset="-120"/>
                <a:ea typeface="全真特明體" pitchFamily="49" charset="-120"/>
              </a:rPr>
              <a:t>｜</a:t>
            </a:r>
            <a:r>
              <a:rPr lang="zh-TW" altLang="en-US" sz="3200" dirty="0">
                <a:latin typeface="華康華綜體W5" pitchFamily="49" charset="-120"/>
                <a:ea typeface="華康華綜體W5" pitchFamily="49" charset="-120"/>
              </a:rPr>
              <a:t>大同教會聚會時間</a:t>
            </a:r>
            <a:r>
              <a:rPr lang="zh-TW" altLang="en-US" sz="3200" b="1" dirty="0">
                <a:latin typeface="華康華綜體W5" pitchFamily="49" charset="-120"/>
                <a:ea typeface="全真特明體" pitchFamily="49" charset="-120"/>
              </a:rPr>
              <a:t>｜</a:t>
            </a:r>
          </a:p>
        </p:txBody>
      </p:sp>
      <p:sp>
        <p:nvSpPr>
          <p:cNvPr id="18436" name="副標題 2"/>
          <p:cNvSpPr>
            <a:spLocks noGrp="1"/>
          </p:cNvSpPr>
          <p:nvPr>
            <p:ph type="subTitle" idx="4294967295"/>
          </p:nvPr>
        </p:nvSpPr>
        <p:spPr>
          <a:xfrm>
            <a:off x="1385341" y="765175"/>
            <a:ext cx="7446963" cy="5437188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：查經聚會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8:00~9:00)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週二：家庭聚會　　　　　    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8:00~9:00)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週三：講道聚會　　　　　　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8:00~9:00)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週四：團契聚會 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　        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8:00~9:00)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週五：講道聚會                        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8:00~9:00)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週六：安息日聚會                    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10:00~11:00)</a:t>
            </a: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會前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分開始禱告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     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14:00~15:00)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禱會：每星期一～五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7:30~8:10)</a:t>
            </a:r>
          </a:p>
          <a:p>
            <a:pPr eaLnBrk="1" hangingPunct="1">
              <a:lnSpc>
                <a:spcPts val="4500"/>
              </a:lnSpc>
              <a:spcBef>
                <a:spcPct val="0"/>
              </a:spcBef>
              <a:buNone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月佈道：每月第三週安息日下午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圖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0"/>
            <a:ext cx="10873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/>
          <p:cNvSpPr>
            <a:spLocks noGrp="1"/>
          </p:cNvSpPr>
          <p:nvPr>
            <p:ph type="ctrTitle" idx="4294967295"/>
          </p:nvPr>
        </p:nvSpPr>
        <p:spPr>
          <a:xfrm>
            <a:off x="1343472" y="76201"/>
            <a:ext cx="7467600" cy="500063"/>
          </a:xfrm>
        </p:spPr>
        <p:txBody>
          <a:bodyPr/>
          <a:lstStyle/>
          <a:p>
            <a:pPr eaLnBrk="1" hangingPunct="1"/>
            <a:r>
              <a:rPr lang="zh-TW" altLang="en-US" sz="3200" b="1" dirty="0" smtClean="0">
                <a:latin typeface="華康華綜體W5" pitchFamily="49" charset="-120"/>
                <a:ea typeface="全真特明體" pitchFamily="49" charset="-120"/>
              </a:rPr>
              <a:t>｜宗教教育聚會｜</a:t>
            </a:r>
            <a:endParaRPr lang="zh-TW" altLang="en-US" sz="3200" b="1" dirty="0">
              <a:latin typeface="華康華綜體W5" pitchFamily="49" charset="-120"/>
              <a:ea typeface="全真特明體" pitchFamily="49" charset="-120"/>
            </a:endParaRPr>
          </a:p>
        </p:txBody>
      </p:sp>
      <p:sp>
        <p:nvSpPr>
          <p:cNvPr id="18436" name="副標題 2"/>
          <p:cNvSpPr>
            <a:spLocks noGrp="1"/>
          </p:cNvSpPr>
          <p:nvPr>
            <p:ph type="subTitle" idx="4294967295"/>
          </p:nvPr>
        </p:nvSpPr>
        <p:spPr>
          <a:xfrm>
            <a:off x="1385341" y="765174"/>
            <a:ext cx="7446963" cy="5904185"/>
          </a:xfrm>
        </p:spPr>
        <p:txBody>
          <a:bodyPr/>
          <a:lstStyle/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一、兒教組：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讀經班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2.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幼稚班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3.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幼年班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4.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少年班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二、青教組：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1.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2.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中級班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3.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高級班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ct val="0"/>
              </a:spcBef>
              <a:buNone/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6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圖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0"/>
            <a:ext cx="10873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/>
          <p:cNvSpPr>
            <a:spLocks noGrp="1"/>
          </p:cNvSpPr>
          <p:nvPr>
            <p:ph type="ctrTitle" idx="4294967295"/>
          </p:nvPr>
        </p:nvSpPr>
        <p:spPr>
          <a:xfrm>
            <a:off x="1343472" y="76201"/>
            <a:ext cx="7467600" cy="500063"/>
          </a:xfrm>
        </p:spPr>
        <p:txBody>
          <a:bodyPr/>
          <a:lstStyle/>
          <a:p>
            <a:pPr eaLnBrk="1" hangingPunct="1"/>
            <a:r>
              <a:rPr lang="zh-TW" altLang="en-US" sz="3200" b="1" dirty="0" smtClean="0">
                <a:latin typeface="華康華綜體W5" pitchFamily="49" charset="-120"/>
                <a:ea typeface="全真特明體" pitchFamily="49" charset="-120"/>
              </a:rPr>
              <a:t>｜靈恩佈道會｜</a:t>
            </a:r>
            <a:endParaRPr lang="zh-TW" altLang="en-US" sz="3200" b="1" dirty="0">
              <a:latin typeface="華康華綜體W5" pitchFamily="49" charset="-120"/>
              <a:ea typeface="全真特明體" pitchFamily="49" charset="-120"/>
            </a:endParaRPr>
          </a:p>
        </p:txBody>
      </p:sp>
      <p:sp>
        <p:nvSpPr>
          <p:cNvPr id="18436" name="副標題 2"/>
          <p:cNvSpPr>
            <a:spLocks noGrp="1"/>
          </p:cNvSpPr>
          <p:nvPr>
            <p:ph type="subTitle" idx="4294967295"/>
          </p:nvPr>
        </p:nvSpPr>
        <p:spPr>
          <a:xfrm>
            <a:off x="816836" y="804231"/>
            <a:ext cx="8496944" cy="5904185"/>
          </a:xfr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逾越節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談救恩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滅長子之災，凡血塗在門框、門楣上，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滅命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房門不擊殺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報名洗禮的時間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特殊狀況可特別洗禮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2000"/>
              </a:lnSpc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無酵節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談除酵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逾越節後，就是無酵節可說是同時，酵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表罪，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酵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就是要把一切酵除去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最後一天聚會舉行聖餐禮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2000"/>
              </a:lnSpc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初熟節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談奉獻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將所收割初熟之莊稼獻給神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奉獻恩賜、奉獻時間、奉獻金錢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2000"/>
              </a:lnSpc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五旬節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談聖靈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新約聖靈降臨在眾門徒身上也是在五旬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節的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時候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吹角節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傳警告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要不斷吹起福音的號角，向世人傳揚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警告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贖罪日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談悔改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百姓和祭司們都要聖潔，得以親近神，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得罪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而滅亡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住棚節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談盼望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表明人生只是暫時寄居而已，目的是要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仰望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天上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家鄉。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None/>
            </a:pP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243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209800" y="2777654"/>
            <a:ext cx="7772400" cy="2595562"/>
          </a:xfrm>
        </p:spPr>
        <p:txBody>
          <a:bodyPr/>
          <a:lstStyle/>
          <a:p>
            <a:pPr eaLnBrk="1" hangingPunct="1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組織運作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950" r="9355" b="9050"/>
          <a:stretch/>
        </p:blipFill>
        <p:spPr>
          <a:xfrm>
            <a:off x="3575721" y="86122"/>
            <a:ext cx="4908244" cy="66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950" r="9355" b="48727"/>
          <a:stretch/>
        </p:blipFill>
        <p:spPr>
          <a:xfrm>
            <a:off x="263352" y="188641"/>
            <a:ext cx="11665296" cy="64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0778" r="9355" b="9050"/>
          <a:stretch/>
        </p:blipFill>
        <p:spPr>
          <a:xfrm>
            <a:off x="263352" y="188640"/>
            <a:ext cx="11664000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0" y="2777654"/>
            <a:ext cx="12192000" cy="2595562"/>
          </a:xfrm>
        </p:spPr>
        <p:txBody>
          <a:bodyPr/>
          <a:lstStyle/>
          <a:p>
            <a:pPr eaLnBrk="1" hangingPunct="1"/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三、聚會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設計與意義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圖片 5" descr="組織表(天空))空白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t="47665" r="38976" b="3317"/>
          <a:stretch>
            <a:fillRect/>
          </a:stretch>
        </p:blipFill>
        <p:spPr bwMode="auto">
          <a:xfrm>
            <a:off x="75021" y="116632"/>
            <a:ext cx="12047073" cy="64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-18219" y="2777654"/>
            <a:ext cx="12203999" cy="2595562"/>
          </a:xfrm>
        </p:spPr>
        <p:txBody>
          <a:bodyPr/>
          <a:lstStyle/>
          <a:p>
            <a:pPr eaLnBrk="1" hangingPunct="1"/>
            <a:r>
              <a:rPr lang="zh-TW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四、組織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運作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209800" y="2777654"/>
            <a:ext cx="7772400" cy="2595562"/>
          </a:xfrm>
        </p:spPr>
        <p:txBody>
          <a:bodyPr/>
          <a:lstStyle/>
          <a:p>
            <a:pPr eaLnBrk="1" hangingPunct="1"/>
            <a:r>
              <a:rPr lang="zh-TW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真耶穌教會簡介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http://www.tjc.org.tw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1440" r="18249" b="65576"/>
          <a:stretch/>
        </p:blipFill>
        <p:spPr bwMode="auto">
          <a:xfrm>
            <a:off x="-18219" y="26754"/>
            <a:ext cx="12204000" cy="27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 descr="19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94302" b="27634"/>
          <a:stretch/>
        </p:blipFill>
        <p:spPr bwMode="auto">
          <a:xfrm>
            <a:off x="-18220" y="5418000"/>
            <a:ext cx="1220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圖片 5" descr="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2272526" y="5418000"/>
            <a:ext cx="76469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91344" y="188640"/>
            <a:ext cx="11809312" cy="6480720"/>
          </a:xfrm>
        </p:spPr>
        <p:txBody>
          <a:bodyPr/>
          <a:lstStyle/>
          <a:p>
            <a:pPr algn="l" eaLnBrk="1" hangingPunct="1"/>
            <a:r>
              <a:rPr lang="zh-TW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真耶穌教會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是晚雨聖靈於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1917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年（民國六年）在中國北京所設立的教會。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初期有三位重要工人：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張靈生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（原名彬），山東濰縣人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1918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年春與魏保羅合作，傳萬國更正教真耶穌教會。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張巴拿巴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（原名殿舉），山東濰縣城外西莊頭人。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1919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年蒙啟示向南方傳道，建設不少教會。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1926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年（民國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年）三月到台灣傳道，在四十天內建立三間教會。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魏保羅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（原名恩波），直隸容邑人。</a:t>
            </a:r>
            <a:b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1917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年三月間，禁食卅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九天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聖靈引導到了永定門外，大紅門河，跪在水裡禱告，明明有大聲音說：「你要面向下受洗」，他就遵命面向下望水一扎起來，覺得身體靈魂都聖潔了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/>
          </a:p>
        </p:txBody>
      </p:sp>
      <p:pic>
        <p:nvPicPr>
          <p:cNvPr id="3075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191344" y="188640"/>
            <a:ext cx="1800200" cy="576064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zh-TW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基本教義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3352" y="1052736"/>
            <a:ext cx="11206782" cy="27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一、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信主耶穌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基督係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道成肉身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為拯救罪人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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代死在十字架上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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第三天復活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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升天；</a:t>
            </a: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祂是人類唯一之救主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天地之主宰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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獨一之真神。</a:t>
            </a: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二、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信聖經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新舊約聖經   係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神所默示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為證明真道唯一之根據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                     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及信徒生活之準則。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三、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信本會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真耶穌教會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係耶穌基督藉  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晚雨聖靈所設立 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為復興使徒時代之真教會。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0" y="-159697"/>
            <a:ext cx="1800200" cy="576064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zh-TW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基本教義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7368" y="404664"/>
            <a:ext cx="111589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四、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信水浸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係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赦罪重生之典禮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必須由已受水靈二浸者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奉主耶穌聖名  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          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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在活水中給受浸者  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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予以低下頭之   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          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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全身浸禮。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五、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信受聖靈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係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得天國基業之憑據 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並以說靈言 為受聖靈之明證。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六、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信洗腳禮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係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與主有分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及教訓相愛、聖潔、謙卑、服事、饒恕之典禮。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" pitchFamily="2" charset="2"/>
              </a:rPr>
              <a:t>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對每一個受浸者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要奉主耶穌聖名給予洗腳一次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   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至於彼此洗腳，必要時亦可行之。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七、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信聖餐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為紀念主死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同領主肉、主血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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與主聯合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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能得永生  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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在末日復活之典禮。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" pitchFamily="2" charset="2"/>
              </a:rPr>
              <a:t>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要時常舉行，但必須用一個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無酵餅及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葡萄汁舉辦之。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八、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信安息日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星期六）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為神賜福之日。 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" pitchFamily="2" charset="2"/>
              </a:rPr>
              <a:t>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但要在恩典之下紀念  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創造及  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救贖之恩    △並盼望來世永遠安息而遵守之。</a:t>
            </a:r>
          </a:p>
        </p:txBody>
      </p:sp>
    </p:spTree>
    <p:extLst>
      <p:ext uri="{BB962C8B-B14F-4D97-AF65-F5344CB8AC3E}">
        <p14:creationId xmlns:p14="http://schemas.microsoft.com/office/powerpoint/2010/main" val="416289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47328" y="116632"/>
            <a:ext cx="1800200" cy="576064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</a:pPr>
            <a:r>
              <a:rPr lang="zh-TW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基本教義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4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27634"/>
          <a:stretch>
            <a:fillRect/>
          </a:stretch>
        </p:blipFill>
        <p:spPr bwMode="auto">
          <a:xfrm>
            <a:off x="8894763" y="6237288"/>
            <a:ext cx="32972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3352" y="1409700"/>
            <a:ext cx="11449272" cy="20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九、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信得救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係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本乎恩  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也因著信。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" pitchFamily="2" charset="2"/>
              </a:rPr>
              <a:t>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但必須依靠聖靈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追求聖潔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實踐經訓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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敬神愛人。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十、信主耶穌必於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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世界末日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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從天降臨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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審判萬民</a:t>
            </a:r>
          </a:p>
          <a:p>
            <a:pPr marL="0" marR="0" lvl="0" indent="0" algn="l" defTabSz="914400" rtl="0" eaLnBrk="1" fontAlgn="base" latinLnBrk="0" hangingPunct="1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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義人得永生   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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惡人受永刑。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717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356</TotalTime>
  <Words>919</Words>
  <Application>Microsoft Office PowerPoint</Application>
  <PresentationFormat>自訂</PresentationFormat>
  <Paragraphs>125</Paragraphs>
  <Slides>30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Office 佈景主題</vt:lpstr>
      <vt:lpstr>Default Design</vt:lpstr>
      <vt:lpstr>一、真耶穌教會簡介 http://www.tjc.org.tw</vt:lpstr>
      <vt:lpstr>二、宣道策略</vt:lpstr>
      <vt:lpstr>三、聚會設計與意義</vt:lpstr>
      <vt:lpstr>四、組織運作</vt:lpstr>
      <vt:lpstr>真耶穌教會簡介 http://www.tjc.org.tw</vt:lpstr>
      <vt:lpstr>真耶穌教會 是晚雨聖靈於1917年（民國六年）在中國北京所設立的教會。  初期有三位重要工人：   張靈生（原名彬），山東濰縣人1918年春與魏保羅合作，傳萬國更正教真耶穌教會。   張巴拿巴（原名殿舉），山東濰縣城外西莊頭人。 1919年蒙啟示向南方傳道，建設不少教會。 1926年（民國15年）三月到台灣傳道，在四十天內建立三間教會。   魏保羅（原名恩波），直隸容邑人。 1917年三月間，禁食卅九天，被聖靈引導到了永定門外，大紅門河，跪在水裡禱告，明明有大聲音說：「你要面向下受洗」，他就遵命面向下望水一扎起來，覺得身體靈魂都聖潔了。</vt:lpstr>
      <vt:lpstr>基本教義</vt:lpstr>
      <vt:lpstr>基本教義</vt:lpstr>
      <vt:lpstr>基本教義</vt:lpstr>
      <vt:lpstr>得救真教會的條件： 「聖靈」（林前三；弗二19～28；羅八9下） 「真理」（提前三15） 「神蹟」（可十六17～18、20；徒十四3；羅十五17～19；林後十二12）之緣故（來二3～4）。  以聖靈而言，受聖靈必說靈言（徒二4，十44～48，十九1～7）。 以真理而言，完全根據聖經（加一6～9；猶3；多二1）。 以神蹟而言，體驗神的大恩大愛。 陳麗媚姐妹見證     神救人是藉著「重生的洗和聖靈的更新」（多三5）。主耶穌和十二使徒也是如此說（約三5；徒二38）。可見，這兩件最重要。本會所傳的是繼承使徒所傳純正的道理（多二1）。我們的使命是把真福音傳遍天下拯救萬民，以便迎主再來。</vt:lpstr>
      <vt:lpstr>真道種子灑入台灣    多位工人於廈門各歸入真耶穌教會，受浸得聖靈，乃商議台灣傳道的工作。     1926年3月2～9日抵線西鄉十五張犁、塭仔村、和美開佈道會。10日十五張犁第一次施浸共62       人，並成立線西教會（現為伸港教會）。  　　 3月18日到牛挑灣開會三天，施浸27人，成立牛挑灣教會（現為朴子教會）。        3月13日到台南，有英籍牧師劉忠堅，帶其傳道和信徒十多人，到旅館來聽本會的真道。22、        23日兩天，在台南文化講座開佈道會。  　　 4月2日到清水，5日於鹿寮施浸11名，並成立清水教會。       4月6日轉到台北，在文化講座開佈道會兩天，聽眾六百餘人。       4月12日結束台灣傳道工作，工作四十天，設立三處教會，施浸百餘人。  　　真耶穌教會另一血淚開拓史，即原住民傳道工作。日治時代，原住民與平地人民交往受到限制，     信仰亦不自由，因此在原住民地區的傳福音工作備極辛苦，並屢遭迫害，甚至殉道。</vt:lpstr>
      <vt:lpstr>平地 1926年5月成立台中教會。       11月設立「台灣支部」       4月成立了台南教會。   1928年11月後在民雄、大林、梅山、嘉義等地成立教會。  1929年在新港、魚寮（六合）、椬梧（瓊埔）、龍岩（虎尾）等教會。  1929年成立二林教會。  1930年羅東聖潔會改為真耶穌教會。  1935年設立花蓮教會。  1936年3月成立台北教會。 </vt:lpstr>
      <vt:lpstr>真道種子灑入台灣  山地 　　台灣山地的傳教工作甚為特殊，茲略述於下：台灣原住民族群均已接受本會真道，即：泰雅爾    （可細分為泰雅爾及太魯閣兩族）、阿美、鄒、布農、排灣、卑南、魯凱、賽夏及雅美等族。  1939年，花蓮縣秀林鄉富世村的田三多（太魯閣族），因患嚴重肺結核病信主受浸，而得起死回生，乃           將真道傳播於該族山地各村；受到日本警察的迫害，仍採潛行的方法繼續工作；直至光復後始           得信仰自由。光復當初，因信徒不參加豐年祭的跳舞及狂飲等壞習慣，曾引起同族的全面迫害。           現在花東兩縣已成立教會及祈禱所77處。   1948年傳入台中縣和平鄉博愛村。現在台中縣已設立了9處教會。   1950年傳入南投縣仁愛鄉各村，不久成立春陽、合作（現名精英）、廬山、新生等教會。   1951年傳入嘉義縣阿里山鄉樂野村鄒族，雖受到同族的迫害，然而主佑平安，迄今成立了6處教會於嘉    義縣山地。</vt:lpstr>
      <vt:lpstr>PowerPoint 簡報</vt:lpstr>
      <vt:lpstr>台灣教勢概況  教會數：249處，祈禱所46處        （2015年6月底止）。  聖職人員： 　傳道者127人 　長老61人 　執事421人 　（2015年5月底止）。</vt:lpstr>
      <vt:lpstr>世界各地概況 　　本會在世界各國、各地區另有教會，他們各有不同之組織。彼此之間都有緊密的連繫，而且名稱、信仰都是一致的。在各組織之上又有全球性之聯合組織。稱之為「真耶穌教會國際聯合總會」，國際聯合總會設在台灣。本會是全球性的教會，不分種族、不分階級。</vt:lpstr>
      <vt:lpstr>公益、慈善  1.設立利河伯社會福利基金會及棕樹文教基金會。 2.設立救濟委員會，辦理貧病災之救濟。 3.印贈《聖靈月刊》，宣揚福音，開導民心，參與文 　化建設工作。 </vt:lpstr>
      <vt:lpstr>公益、慈善 1.為原住民同胞在台東、大溪、東勢、埔里、花蓮等地 　設立學生團契及辦理清寒學生獎助金。 2.為東部原住民同胞在成功鎮設立博愛托兒所。 3.訪問醫院、養老院，給予慰藉，幫助禱告及引導信主。 4.於各教區組織青年聯誼會，舉辦詩歌、體育、插花、 　攝影等各種有益身心之活動。</vt:lpstr>
      <vt:lpstr>宣道策略</vt:lpstr>
      <vt:lpstr>PowerPoint 簡報</vt:lpstr>
      <vt:lpstr>PowerPoint 簡報</vt:lpstr>
      <vt:lpstr>聚會設計與意義</vt:lpstr>
      <vt:lpstr>｜大同教會聚會時間｜</vt:lpstr>
      <vt:lpstr>｜宗教教育聚會｜</vt:lpstr>
      <vt:lpstr>｜靈恩佈道會｜</vt:lpstr>
      <vt:lpstr>組織運作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真耶穌教會簡介</dc:title>
  <dc:creator>shengchen</dc:creator>
  <cp:lastModifiedBy>Tatong-video</cp:lastModifiedBy>
  <cp:revision>52</cp:revision>
  <dcterms:created xsi:type="dcterms:W3CDTF">2016-10-19T05:23:31Z</dcterms:created>
  <dcterms:modified xsi:type="dcterms:W3CDTF">2016-10-22T09:14:50Z</dcterms:modified>
</cp:coreProperties>
</file>