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8" r:id="rId1"/>
  </p:sldMasterIdLst>
  <p:notesMasterIdLst>
    <p:notesMasterId r:id="rId79"/>
  </p:notesMasterIdLst>
  <p:sldIdLst>
    <p:sldId id="363" r:id="rId2"/>
    <p:sldId id="360" r:id="rId3"/>
    <p:sldId id="361" r:id="rId4"/>
    <p:sldId id="256" r:id="rId5"/>
    <p:sldId id="339" r:id="rId6"/>
    <p:sldId id="340" r:id="rId7"/>
    <p:sldId id="342" r:id="rId8"/>
    <p:sldId id="305" r:id="rId9"/>
    <p:sldId id="324" r:id="rId10"/>
    <p:sldId id="325" r:id="rId11"/>
    <p:sldId id="326" r:id="rId12"/>
    <p:sldId id="327" r:id="rId13"/>
    <p:sldId id="328" r:id="rId14"/>
    <p:sldId id="341" r:id="rId15"/>
    <p:sldId id="329" r:id="rId16"/>
    <p:sldId id="330" r:id="rId17"/>
    <p:sldId id="331" r:id="rId18"/>
    <p:sldId id="332" r:id="rId19"/>
    <p:sldId id="333" r:id="rId20"/>
    <p:sldId id="353" r:id="rId21"/>
    <p:sldId id="344" r:id="rId22"/>
    <p:sldId id="301" r:id="rId23"/>
    <p:sldId id="302" r:id="rId24"/>
    <p:sldId id="335" r:id="rId25"/>
    <p:sldId id="338" r:id="rId26"/>
    <p:sldId id="298" r:id="rId27"/>
    <p:sldId id="337" r:id="rId28"/>
    <p:sldId id="303" r:id="rId29"/>
    <p:sldId id="257" r:id="rId30"/>
    <p:sldId id="270" r:id="rId31"/>
    <p:sldId id="269" r:id="rId32"/>
    <p:sldId id="271" r:id="rId33"/>
    <p:sldId id="272" r:id="rId34"/>
    <p:sldId id="273" r:id="rId35"/>
    <p:sldId id="268" r:id="rId36"/>
    <p:sldId id="267" r:id="rId37"/>
    <p:sldId id="266" r:id="rId38"/>
    <p:sldId id="275" r:id="rId39"/>
    <p:sldId id="276" r:id="rId40"/>
    <p:sldId id="274" r:id="rId41"/>
    <p:sldId id="265" r:id="rId42"/>
    <p:sldId id="277" r:id="rId43"/>
    <p:sldId id="312" r:id="rId44"/>
    <p:sldId id="264" r:id="rId45"/>
    <p:sldId id="278" r:id="rId46"/>
    <p:sldId id="263" r:id="rId47"/>
    <p:sldId id="279" r:id="rId48"/>
    <p:sldId id="307" r:id="rId49"/>
    <p:sldId id="313" r:id="rId50"/>
    <p:sldId id="308" r:id="rId51"/>
    <p:sldId id="314" r:id="rId52"/>
    <p:sldId id="319" r:id="rId53"/>
    <p:sldId id="315" r:id="rId54"/>
    <p:sldId id="258" r:id="rId55"/>
    <p:sldId id="280" r:id="rId56"/>
    <p:sldId id="259" r:id="rId57"/>
    <p:sldId id="281" r:id="rId58"/>
    <p:sldId id="260" r:id="rId59"/>
    <p:sldId id="282" r:id="rId60"/>
    <p:sldId id="261" r:id="rId61"/>
    <p:sldId id="283" r:id="rId62"/>
    <p:sldId id="262" r:id="rId63"/>
    <p:sldId id="284" r:id="rId64"/>
    <p:sldId id="345" r:id="rId65"/>
    <p:sldId id="346" r:id="rId66"/>
    <p:sldId id="347" r:id="rId67"/>
    <p:sldId id="348" r:id="rId68"/>
    <p:sldId id="354" r:id="rId69"/>
    <p:sldId id="367" r:id="rId70"/>
    <p:sldId id="355" r:id="rId71"/>
    <p:sldId id="356" r:id="rId72"/>
    <p:sldId id="358" r:id="rId73"/>
    <p:sldId id="351" r:id="rId74"/>
    <p:sldId id="366" r:id="rId75"/>
    <p:sldId id="368" r:id="rId76"/>
    <p:sldId id="350" r:id="rId77"/>
    <p:sldId id="362" r:id="rId78"/>
  </p:sldIdLst>
  <p:sldSz cx="9144000" cy="6858000" type="screen4x3"/>
  <p:notesSz cx="7099300" cy="10234613"/>
  <p:embeddedFontLst>
    <p:embeddedFont>
      <p:font typeface="Wingdings 3" panose="05040102010807070707" pitchFamily="18" charset="2"/>
      <p:regular r:id="rId80"/>
    </p:embeddedFont>
    <p:embeddedFont>
      <p:font typeface="華康中黑體" panose="02020500000000000000" charset="-120"/>
      <p:regular r:id="rId81"/>
    </p:embeddedFont>
    <p:embeddedFont>
      <p:font typeface="華康新儷粗黑" panose="02020500000000000000" charset="-120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Gill Sans MT" panose="020B0502020104020203" pitchFamily="34" charset="0"/>
      <p:regular r:id="rId87"/>
      <p:bold r:id="rId88"/>
      <p:italic r:id="rId89"/>
      <p:boldItalic r:id="rId90"/>
    </p:embeddedFont>
    <p:embeddedFont>
      <p:font typeface="Swis721 BlkEx BT" panose="020B0907040502030204"/>
      <p:regular r:id="rId91"/>
    </p:embeddedFont>
    <p:embeddedFont>
      <p:font typeface="標楷體" panose="03000509000000000000" pitchFamily="65" charset="-120"/>
      <p:regular r:id="rId92"/>
    </p:embeddedFont>
    <p:embeddedFont>
      <p:font typeface="微軟正黑體" panose="020B0604030504040204" pitchFamily="34" charset="-120"/>
      <p:regular r:id="rId93"/>
      <p:bold r:id="rId9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3">
          <p15:clr>
            <a:srgbClr val="A4A3A4"/>
          </p15:clr>
        </p15:guide>
        <p15:guide id="2" orient="horz" pos="4247">
          <p15:clr>
            <a:srgbClr val="A4A3A4"/>
          </p15:clr>
        </p15:guide>
        <p15:guide id="3" pos="204">
          <p15:clr>
            <a:srgbClr val="A4A3A4"/>
          </p15:clr>
        </p15:guide>
        <p15:guide id="4" pos="5647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9D9A9"/>
    <a:srgbClr val="FAD3A8"/>
    <a:srgbClr val="FADDA8"/>
    <a:srgbClr val="F8D088"/>
    <a:srgbClr val="C695D9"/>
    <a:srgbClr val="A14D07"/>
    <a:srgbClr val="13A80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94660"/>
  </p:normalViewPr>
  <p:slideViewPr>
    <p:cSldViewPr showGuides="1">
      <p:cViewPr varScale="1">
        <p:scale>
          <a:sx n="80" d="100"/>
          <a:sy n="80" d="100"/>
        </p:scale>
        <p:origin x="-82" y="-322"/>
      </p:cViewPr>
      <p:guideLst>
        <p:guide orient="horz" pos="663"/>
        <p:guide orient="horz" pos="4247"/>
        <p:guide pos="204"/>
        <p:guide pos="5647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7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font" Target="fonts/font14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D8E24-FC84-4053-8474-F0D4F99F7334}" type="doc">
      <dgm:prSet loTypeId="urn:microsoft.com/office/officeart/2005/8/layout/radial6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818ECB49-C7AF-4785-A1FE-A5FBA099AB1D}">
      <dgm:prSet phldrT="[文字]" custT="1"/>
      <dgm:spPr/>
      <dgm:t>
        <a:bodyPr/>
        <a:lstStyle/>
        <a:p>
          <a:r>
            <a:rPr lang="zh-TW" altLang="en-US" sz="28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宣牧</a:t>
          </a:r>
          <a:endParaRPr lang="en-US" altLang="zh-TW" sz="2800" b="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r>
            <a:rPr lang="zh-TW" altLang="en-US" sz="28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中心</a:t>
          </a:r>
          <a:endParaRPr lang="zh-TW" altLang="en-US" sz="2800" b="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8514A116-8A83-47AB-ABF9-150787E99D38}" type="parTrans" cxnId="{9E42ADC7-AE8F-4D6C-A270-B6C2FD5A41BC}">
      <dgm:prSet/>
      <dgm:spPr/>
      <dgm:t>
        <a:bodyPr/>
        <a:lstStyle/>
        <a:p>
          <a:endParaRPr lang="zh-TW" altLang="en-US"/>
        </a:p>
      </dgm:t>
    </dgm:pt>
    <dgm:pt modelId="{3191F809-BACD-4F7F-A688-2A7D92951842}" type="sibTrans" cxnId="{9E42ADC7-AE8F-4D6C-A270-B6C2FD5A41BC}">
      <dgm:prSet/>
      <dgm:spPr/>
      <dgm:t>
        <a:bodyPr/>
        <a:lstStyle/>
        <a:p>
          <a:endParaRPr lang="zh-TW" altLang="en-US"/>
        </a:p>
      </dgm:t>
    </dgm:pt>
    <dgm:pt modelId="{2F21DC88-D096-404B-81D0-8ABCBFE88798}">
      <dgm:prSet phldrT="[文字]" custT="1"/>
      <dgm:spPr/>
      <dgm:t>
        <a:bodyPr/>
        <a:lstStyle/>
        <a:p>
          <a:r>
            <a:rPr lang="zh-TW" altLang="en-US" sz="24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差傳</a:t>
          </a:r>
          <a:endParaRPr lang="en-US" altLang="zh-TW" sz="2400" b="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r>
            <a:rPr lang="zh-TW" altLang="en-US" sz="24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訓練</a:t>
          </a:r>
          <a:endParaRPr lang="zh-TW" altLang="en-US" sz="2400" b="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868F7C8F-A51F-493D-A65D-0C867F34D6F8}" type="parTrans" cxnId="{C9D28494-E7E8-4609-8FAC-F0A87FC58B3B}">
      <dgm:prSet/>
      <dgm:spPr/>
      <dgm:t>
        <a:bodyPr/>
        <a:lstStyle/>
        <a:p>
          <a:endParaRPr lang="zh-TW" altLang="en-US"/>
        </a:p>
      </dgm:t>
    </dgm:pt>
    <dgm:pt modelId="{162598D3-BFBE-4955-86AD-9BD3AB59602B}" type="sibTrans" cxnId="{C9D28494-E7E8-4609-8FAC-F0A87FC58B3B}">
      <dgm:prSet/>
      <dgm:spPr/>
      <dgm:t>
        <a:bodyPr/>
        <a:lstStyle/>
        <a:p>
          <a:endParaRPr lang="zh-TW" altLang="en-US"/>
        </a:p>
      </dgm:t>
    </dgm:pt>
    <dgm:pt modelId="{525768DF-C897-455C-8276-49129896C1C3}">
      <dgm:prSet phldrT="[文字]" custT="1"/>
      <dgm:spPr/>
      <dgm:t>
        <a:bodyPr/>
        <a:lstStyle/>
        <a:p>
          <a:r>
            <a:rPr lang="zh-TW" altLang="en-US" sz="24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聖樂</a:t>
          </a:r>
          <a:endParaRPr lang="en-US" altLang="zh-TW" sz="2400" b="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r>
            <a:rPr lang="zh-TW" altLang="en-US" sz="24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發展</a:t>
          </a:r>
          <a:endParaRPr lang="zh-TW" altLang="en-US" sz="2400" b="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5B7B491D-7A90-4913-B43B-78E8A0536621}" type="parTrans" cxnId="{BD7621D5-A5BC-4785-BDB4-917F376DC952}">
      <dgm:prSet/>
      <dgm:spPr/>
      <dgm:t>
        <a:bodyPr/>
        <a:lstStyle/>
        <a:p>
          <a:endParaRPr lang="zh-TW" altLang="en-US"/>
        </a:p>
      </dgm:t>
    </dgm:pt>
    <dgm:pt modelId="{5AB60D31-87D7-4DCE-A066-4DD0403554A7}" type="sibTrans" cxnId="{BD7621D5-A5BC-4785-BDB4-917F376DC952}">
      <dgm:prSet/>
      <dgm:spPr/>
      <dgm:t>
        <a:bodyPr/>
        <a:lstStyle/>
        <a:p>
          <a:endParaRPr lang="zh-TW" altLang="en-US"/>
        </a:p>
      </dgm:t>
    </dgm:pt>
    <dgm:pt modelId="{C99ECC57-2F0D-4B32-A218-8B8283FBC8C8}">
      <dgm:prSet phldrT="[文字]" custT="1"/>
      <dgm:spPr/>
      <dgm:t>
        <a:bodyPr/>
        <a:lstStyle/>
        <a:p>
          <a:r>
            <a:rPr lang="zh-TW" altLang="en-US" sz="2400" b="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rPr>
            <a:t>校園</a:t>
          </a:r>
          <a:endParaRPr lang="en-US" altLang="zh-TW" sz="2400" b="0" dirty="0" smtClean="0">
            <a:solidFill>
              <a:schemeClr val="tx1"/>
            </a:solidFill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r>
            <a:rPr lang="zh-TW" altLang="en-US" sz="2400" b="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rPr>
            <a:t>福音</a:t>
          </a:r>
          <a:endParaRPr lang="zh-TW" altLang="en-US" sz="2400" b="0" dirty="0">
            <a:solidFill>
              <a:schemeClr val="tx1"/>
            </a:solidFill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CF42CEB7-41AF-496A-B00F-7BD98C0E6669}" type="parTrans" cxnId="{BAB1EDF4-CE1B-43A6-ABD3-F40B9F799F0B}">
      <dgm:prSet/>
      <dgm:spPr/>
      <dgm:t>
        <a:bodyPr/>
        <a:lstStyle/>
        <a:p>
          <a:endParaRPr lang="zh-TW" altLang="en-US"/>
        </a:p>
      </dgm:t>
    </dgm:pt>
    <dgm:pt modelId="{3DA8EDD3-66CB-4444-9A9B-906100A41B60}" type="sibTrans" cxnId="{BAB1EDF4-CE1B-43A6-ABD3-F40B9F799F0B}">
      <dgm:prSet/>
      <dgm:spPr/>
      <dgm:t>
        <a:bodyPr/>
        <a:lstStyle/>
        <a:p>
          <a:endParaRPr lang="zh-TW" altLang="en-US"/>
        </a:p>
      </dgm:t>
    </dgm:pt>
    <dgm:pt modelId="{BA9ADE04-555F-45D9-9A63-DC48AF27798B}">
      <dgm:prSet phldrT="[文字]" custT="1"/>
      <dgm:spPr/>
      <dgm:t>
        <a:bodyPr/>
        <a:lstStyle/>
        <a:p>
          <a:r>
            <a:rPr lang="zh-TW" altLang="en-US" sz="24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媒體</a:t>
          </a:r>
          <a:endParaRPr lang="en-US" altLang="zh-TW" sz="2400" b="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r>
            <a:rPr lang="zh-TW" altLang="en-US" sz="2400" b="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傳播</a:t>
          </a:r>
          <a:endParaRPr lang="zh-TW" altLang="en-US" sz="2400" b="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5D041575-9F29-448D-A300-9572B5E3CC75}" type="parTrans" cxnId="{0B9C7F95-1659-43E5-89CE-5211F8984ED1}">
      <dgm:prSet/>
      <dgm:spPr/>
      <dgm:t>
        <a:bodyPr/>
        <a:lstStyle/>
        <a:p>
          <a:endParaRPr lang="zh-TW" altLang="en-US"/>
        </a:p>
      </dgm:t>
    </dgm:pt>
    <dgm:pt modelId="{3BD95444-B33A-49DA-980E-E8A752EA8E39}" type="sibTrans" cxnId="{0B9C7F95-1659-43E5-89CE-5211F8984ED1}">
      <dgm:prSet/>
      <dgm:spPr/>
      <dgm:t>
        <a:bodyPr/>
        <a:lstStyle/>
        <a:p>
          <a:endParaRPr lang="zh-TW" altLang="en-US"/>
        </a:p>
      </dgm:t>
    </dgm:pt>
    <dgm:pt modelId="{872721DD-3206-427A-931D-65FE25D5A926}" type="pres">
      <dgm:prSet presAssocID="{18ED8E24-FC84-4053-8474-F0D4F99F73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9AC77D9-5B30-4DA5-9677-BD9D5AB8A74D}" type="pres">
      <dgm:prSet presAssocID="{818ECB49-C7AF-4785-A1FE-A5FBA099AB1D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213DEC06-921C-445B-A8E9-4995AFB40A85}" type="pres">
      <dgm:prSet presAssocID="{2F21DC88-D096-404B-81D0-8ABCBFE8879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3F47A0-E306-4132-A7D7-95EAD02E174A}" type="pres">
      <dgm:prSet presAssocID="{2F21DC88-D096-404B-81D0-8ABCBFE88798}" presName="dummy" presStyleCnt="0"/>
      <dgm:spPr/>
    </dgm:pt>
    <dgm:pt modelId="{4CE39AB6-D8F6-4EF7-AB7A-6998D73A87FC}" type="pres">
      <dgm:prSet presAssocID="{162598D3-BFBE-4955-86AD-9BD3AB59602B}" presName="sibTrans" presStyleLbl="sibTrans2D1" presStyleIdx="0" presStyleCnt="4"/>
      <dgm:spPr/>
      <dgm:t>
        <a:bodyPr/>
        <a:lstStyle/>
        <a:p>
          <a:endParaRPr lang="zh-TW" altLang="en-US"/>
        </a:p>
      </dgm:t>
    </dgm:pt>
    <dgm:pt modelId="{CBDB4DC9-8553-4C71-B703-4CED884FBFEC}" type="pres">
      <dgm:prSet presAssocID="{525768DF-C897-455C-8276-49129896C1C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70C66F-5644-4949-9EE0-4091FEDCEE2C}" type="pres">
      <dgm:prSet presAssocID="{525768DF-C897-455C-8276-49129896C1C3}" presName="dummy" presStyleCnt="0"/>
      <dgm:spPr/>
    </dgm:pt>
    <dgm:pt modelId="{BE75B682-044B-4019-AC5B-9D84247033A4}" type="pres">
      <dgm:prSet presAssocID="{5AB60D31-87D7-4DCE-A066-4DD0403554A7}" presName="sibTrans" presStyleLbl="sibTrans2D1" presStyleIdx="1" presStyleCnt="4"/>
      <dgm:spPr/>
      <dgm:t>
        <a:bodyPr/>
        <a:lstStyle/>
        <a:p>
          <a:endParaRPr lang="zh-TW" altLang="en-US"/>
        </a:p>
      </dgm:t>
    </dgm:pt>
    <dgm:pt modelId="{1D94A445-50DF-4D9E-B778-67C55E076EB4}" type="pres">
      <dgm:prSet presAssocID="{C99ECC57-2F0D-4B32-A218-8B8283FBC8C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DCF891-592F-4F6F-A6B9-63A5FCF6DC2F}" type="pres">
      <dgm:prSet presAssocID="{C99ECC57-2F0D-4B32-A218-8B8283FBC8C8}" presName="dummy" presStyleCnt="0"/>
      <dgm:spPr/>
    </dgm:pt>
    <dgm:pt modelId="{DDA26233-74DB-4534-84A7-B794AD8D52FF}" type="pres">
      <dgm:prSet presAssocID="{3DA8EDD3-66CB-4444-9A9B-906100A41B60}" presName="sibTrans" presStyleLbl="sibTrans2D1" presStyleIdx="2" presStyleCnt="4"/>
      <dgm:spPr/>
      <dgm:t>
        <a:bodyPr/>
        <a:lstStyle/>
        <a:p>
          <a:endParaRPr lang="zh-TW" altLang="en-US"/>
        </a:p>
      </dgm:t>
    </dgm:pt>
    <dgm:pt modelId="{AA995234-8D4D-42EA-9496-E1B1E07C9287}" type="pres">
      <dgm:prSet presAssocID="{BA9ADE04-555F-45D9-9A63-DC48AF27798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784BAD-BBBE-40D2-91B7-549DD9205E56}" type="pres">
      <dgm:prSet presAssocID="{BA9ADE04-555F-45D9-9A63-DC48AF27798B}" presName="dummy" presStyleCnt="0"/>
      <dgm:spPr/>
    </dgm:pt>
    <dgm:pt modelId="{CA530E52-913F-4CA9-8D8A-D72A853779EB}" type="pres">
      <dgm:prSet presAssocID="{3BD95444-B33A-49DA-980E-E8A752EA8E39}" presName="sibTrans" presStyleLbl="sibTrans2D1" presStyleIdx="3" presStyleCnt="4"/>
      <dgm:spPr/>
      <dgm:t>
        <a:bodyPr/>
        <a:lstStyle/>
        <a:p>
          <a:endParaRPr lang="zh-TW" altLang="en-US"/>
        </a:p>
      </dgm:t>
    </dgm:pt>
  </dgm:ptLst>
  <dgm:cxnLst>
    <dgm:cxn modelId="{0B9C7F95-1659-43E5-89CE-5211F8984ED1}" srcId="{818ECB49-C7AF-4785-A1FE-A5FBA099AB1D}" destId="{BA9ADE04-555F-45D9-9A63-DC48AF27798B}" srcOrd="3" destOrd="0" parTransId="{5D041575-9F29-448D-A300-9572B5E3CC75}" sibTransId="{3BD95444-B33A-49DA-980E-E8A752EA8E39}"/>
    <dgm:cxn modelId="{CE967EEA-B8CA-4D76-A4BE-8E75FC0C1340}" type="presOf" srcId="{2F21DC88-D096-404B-81D0-8ABCBFE88798}" destId="{213DEC06-921C-445B-A8E9-4995AFB40A85}" srcOrd="0" destOrd="0" presId="urn:microsoft.com/office/officeart/2005/8/layout/radial6"/>
    <dgm:cxn modelId="{BD7621D5-A5BC-4785-BDB4-917F376DC952}" srcId="{818ECB49-C7AF-4785-A1FE-A5FBA099AB1D}" destId="{525768DF-C897-455C-8276-49129896C1C3}" srcOrd="1" destOrd="0" parTransId="{5B7B491D-7A90-4913-B43B-78E8A0536621}" sibTransId="{5AB60D31-87D7-4DCE-A066-4DD0403554A7}"/>
    <dgm:cxn modelId="{9E42ADC7-AE8F-4D6C-A270-B6C2FD5A41BC}" srcId="{18ED8E24-FC84-4053-8474-F0D4F99F7334}" destId="{818ECB49-C7AF-4785-A1FE-A5FBA099AB1D}" srcOrd="0" destOrd="0" parTransId="{8514A116-8A83-47AB-ABF9-150787E99D38}" sibTransId="{3191F809-BACD-4F7F-A688-2A7D92951842}"/>
    <dgm:cxn modelId="{C76AC6CC-C780-439B-A17F-8FB74F5E6378}" type="presOf" srcId="{18ED8E24-FC84-4053-8474-F0D4F99F7334}" destId="{872721DD-3206-427A-931D-65FE25D5A926}" srcOrd="0" destOrd="0" presId="urn:microsoft.com/office/officeart/2005/8/layout/radial6"/>
    <dgm:cxn modelId="{78DAB881-CEEF-45BA-9EBF-70EA55A3E1E3}" type="presOf" srcId="{818ECB49-C7AF-4785-A1FE-A5FBA099AB1D}" destId="{E9AC77D9-5B30-4DA5-9677-BD9D5AB8A74D}" srcOrd="0" destOrd="0" presId="urn:microsoft.com/office/officeart/2005/8/layout/radial6"/>
    <dgm:cxn modelId="{5C1B2E5C-5B6B-46D4-BFBA-3271157AF851}" type="presOf" srcId="{5AB60D31-87D7-4DCE-A066-4DD0403554A7}" destId="{BE75B682-044B-4019-AC5B-9D84247033A4}" srcOrd="0" destOrd="0" presId="urn:microsoft.com/office/officeart/2005/8/layout/radial6"/>
    <dgm:cxn modelId="{C9D28494-E7E8-4609-8FAC-F0A87FC58B3B}" srcId="{818ECB49-C7AF-4785-A1FE-A5FBA099AB1D}" destId="{2F21DC88-D096-404B-81D0-8ABCBFE88798}" srcOrd="0" destOrd="0" parTransId="{868F7C8F-A51F-493D-A65D-0C867F34D6F8}" sibTransId="{162598D3-BFBE-4955-86AD-9BD3AB59602B}"/>
    <dgm:cxn modelId="{BAB1EDF4-CE1B-43A6-ABD3-F40B9F799F0B}" srcId="{818ECB49-C7AF-4785-A1FE-A5FBA099AB1D}" destId="{C99ECC57-2F0D-4B32-A218-8B8283FBC8C8}" srcOrd="2" destOrd="0" parTransId="{CF42CEB7-41AF-496A-B00F-7BD98C0E6669}" sibTransId="{3DA8EDD3-66CB-4444-9A9B-906100A41B60}"/>
    <dgm:cxn modelId="{01C4C0EA-F6CC-48F8-BDBB-F494FC43AF51}" type="presOf" srcId="{3BD95444-B33A-49DA-980E-E8A752EA8E39}" destId="{CA530E52-913F-4CA9-8D8A-D72A853779EB}" srcOrd="0" destOrd="0" presId="urn:microsoft.com/office/officeart/2005/8/layout/radial6"/>
    <dgm:cxn modelId="{85563EB8-56D8-4F3B-8ED3-867F4E946B30}" type="presOf" srcId="{BA9ADE04-555F-45D9-9A63-DC48AF27798B}" destId="{AA995234-8D4D-42EA-9496-E1B1E07C9287}" srcOrd="0" destOrd="0" presId="urn:microsoft.com/office/officeart/2005/8/layout/radial6"/>
    <dgm:cxn modelId="{04C4A424-641F-4CD7-BD09-2E1B7E556218}" type="presOf" srcId="{C99ECC57-2F0D-4B32-A218-8B8283FBC8C8}" destId="{1D94A445-50DF-4D9E-B778-67C55E076EB4}" srcOrd="0" destOrd="0" presId="urn:microsoft.com/office/officeart/2005/8/layout/radial6"/>
    <dgm:cxn modelId="{D835995A-0C2D-4FA3-B17F-C538BAAA75A2}" type="presOf" srcId="{162598D3-BFBE-4955-86AD-9BD3AB59602B}" destId="{4CE39AB6-D8F6-4EF7-AB7A-6998D73A87FC}" srcOrd="0" destOrd="0" presId="urn:microsoft.com/office/officeart/2005/8/layout/radial6"/>
    <dgm:cxn modelId="{5ACB5212-6547-44E5-A04C-8287975D3B48}" type="presOf" srcId="{3DA8EDD3-66CB-4444-9A9B-906100A41B60}" destId="{DDA26233-74DB-4534-84A7-B794AD8D52FF}" srcOrd="0" destOrd="0" presId="urn:microsoft.com/office/officeart/2005/8/layout/radial6"/>
    <dgm:cxn modelId="{DE893F8F-FF68-4BFC-968E-690AC66E342F}" type="presOf" srcId="{525768DF-C897-455C-8276-49129896C1C3}" destId="{CBDB4DC9-8553-4C71-B703-4CED884FBFEC}" srcOrd="0" destOrd="0" presId="urn:microsoft.com/office/officeart/2005/8/layout/radial6"/>
    <dgm:cxn modelId="{38907B13-B230-4F7A-BAE0-D49B1CC751E7}" type="presParOf" srcId="{872721DD-3206-427A-931D-65FE25D5A926}" destId="{E9AC77D9-5B30-4DA5-9677-BD9D5AB8A74D}" srcOrd="0" destOrd="0" presId="urn:microsoft.com/office/officeart/2005/8/layout/radial6"/>
    <dgm:cxn modelId="{DEF7F317-DF29-442A-930C-B907B32BFD2C}" type="presParOf" srcId="{872721DD-3206-427A-931D-65FE25D5A926}" destId="{213DEC06-921C-445B-A8E9-4995AFB40A85}" srcOrd="1" destOrd="0" presId="urn:microsoft.com/office/officeart/2005/8/layout/radial6"/>
    <dgm:cxn modelId="{81AC7762-B622-4D76-86E1-29C718EACA00}" type="presParOf" srcId="{872721DD-3206-427A-931D-65FE25D5A926}" destId="{EF3F47A0-E306-4132-A7D7-95EAD02E174A}" srcOrd="2" destOrd="0" presId="urn:microsoft.com/office/officeart/2005/8/layout/radial6"/>
    <dgm:cxn modelId="{8E9AC3CA-50DE-449D-8EF0-91E8C9AC2C5F}" type="presParOf" srcId="{872721DD-3206-427A-931D-65FE25D5A926}" destId="{4CE39AB6-D8F6-4EF7-AB7A-6998D73A87FC}" srcOrd="3" destOrd="0" presId="urn:microsoft.com/office/officeart/2005/8/layout/radial6"/>
    <dgm:cxn modelId="{3D304431-68C6-4B0B-8F9F-38E2496F6470}" type="presParOf" srcId="{872721DD-3206-427A-931D-65FE25D5A926}" destId="{CBDB4DC9-8553-4C71-B703-4CED884FBFEC}" srcOrd="4" destOrd="0" presId="urn:microsoft.com/office/officeart/2005/8/layout/radial6"/>
    <dgm:cxn modelId="{CD6868D0-5735-4777-9923-A4BBCD34CB61}" type="presParOf" srcId="{872721DD-3206-427A-931D-65FE25D5A926}" destId="{9370C66F-5644-4949-9EE0-4091FEDCEE2C}" srcOrd="5" destOrd="0" presId="urn:microsoft.com/office/officeart/2005/8/layout/radial6"/>
    <dgm:cxn modelId="{6E74DCFA-1125-42B7-B787-1E9CD1294FB3}" type="presParOf" srcId="{872721DD-3206-427A-931D-65FE25D5A926}" destId="{BE75B682-044B-4019-AC5B-9D84247033A4}" srcOrd="6" destOrd="0" presId="urn:microsoft.com/office/officeart/2005/8/layout/radial6"/>
    <dgm:cxn modelId="{D7D8709C-8731-4C31-B173-E8B6ED9B9D02}" type="presParOf" srcId="{872721DD-3206-427A-931D-65FE25D5A926}" destId="{1D94A445-50DF-4D9E-B778-67C55E076EB4}" srcOrd="7" destOrd="0" presId="urn:microsoft.com/office/officeart/2005/8/layout/radial6"/>
    <dgm:cxn modelId="{CA77EB3F-5C3A-4ECD-ACEA-537C14D7B8C8}" type="presParOf" srcId="{872721DD-3206-427A-931D-65FE25D5A926}" destId="{DBDCF891-592F-4F6F-A6B9-63A5FCF6DC2F}" srcOrd="8" destOrd="0" presId="urn:microsoft.com/office/officeart/2005/8/layout/radial6"/>
    <dgm:cxn modelId="{79264880-39CD-431D-AC26-C2F6E6F88B20}" type="presParOf" srcId="{872721DD-3206-427A-931D-65FE25D5A926}" destId="{DDA26233-74DB-4534-84A7-B794AD8D52FF}" srcOrd="9" destOrd="0" presId="urn:microsoft.com/office/officeart/2005/8/layout/radial6"/>
    <dgm:cxn modelId="{40D9D806-98FD-4468-8CD6-67DF7E0978B5}" type="presParOf" srcId="{872721DD-3206-427A-931D-65FE25D5A926}" destId="{AA995234-8D4D-42EA-9496-E1B1E07C9287}" srcOrd="10" destOrd="0" presId="urn:microsoft.com/office/officeart/2005/8/layout/radial6"/>
    <dgm:cxn modelId="{E34E3D8B-2FCC-4958-A65C-5D02B659EE50}" type="presParOf" srcId="{872721DD-3206-427A-931D-65FE25D5A926}" destId="{AF784BAD-BBBE-40D2-91B7-549DD9205E56}" srcOrd="11" destOrd="0" presId="urn:microsoft.com/office/officeart/2005/8/layout/radial6"/>
    <dgm:cxn modelId="{DC2A14B7-4833-463B-9E57-F1AA0BF3ECC3}" type="presParOf" srcId="{872721DD-3206-427A-931D-65FE25D5A926}" destId="{CA530E52-913F-4CA9-8D8A-D72A853779E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1A061E-6A3E-40CB-96B4-78C741C88BF9}" type="doc">
      <dgm:prSet loTypeId="urn:microsoft.com/office/officeart/2005/8/layout/h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B5920B40-4E8D-4830-A48E-216A8C235685}">
      <dgm:prSet phldrT="[文字]"/>
      <dgm:spPr/>
      <dgm:t>
        <a:bodyPr/>
        <a:lstStyle/>
        <a:p>
          <a:r>
            <a:rPr lang="zh-TW" b="0" u="none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改變青年生命</a:t>
          </a:r>
          <a:endParaRPr lang="zh-TW" altLang="en-US" b="0" u="none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DFC3273A-BF9E-4C3A-9109-79C1861FAAF2}" type="parTrans" cxnId="{66427400-A9BF-4A79-ADA6-74665766C9A1}">
      <dgm:prSet/>
      <dgm:spPr/>
      <dgm:t>
        <a:bodyPr/>
        <a:lstStyle/>
        <a:p>
          <a:endParaRPr lang="zh-TW" altLang="en-US" b="1"/>
        </a:p>
      </dgm:t>
    </dgm:pt>
    <dgm:pt modelId="{9DE53767-BBDD-482D-92F3-6626101A8DA5}" type="sibTrans" cxnId="{66427400-A9BF-4A79-ADA6-74665766C9A1}">
      <dgm:prSet/>
      <dgm:spPr/>
      <dgm:t>
        <a:bodyPr/>
        <a:lstStyle/>
        <a:p>
          <a:endParaRPr lang="zh-TW" altLang="en-US" b="1"/>
        </a:p>
      </dgm:t>
    </dgm:pt>
    <dgm:pt modelId="{15D4D4CF-DDD3-4A03-BFFF-176F87FB6A25}">
      <dgm:prSet phldrT="[文字]"/>
      <dgm:spPr/>
      <dgm:t>
        <a:bodyPr/>
        <a:lstStyle/>
        <a:p>
          <a:pPr algn="ctr"/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設置專職傳道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2FB34EF6-92E2-42FF-BD8B-713D683CDB36}" type="parTrans" cxnId="{C3033377-1141-44D2-995C-44F10655EFD3}">
      <dgm:prSet/>
      <dgm:spPr/>
      <dgm:t>
        <a:bodyPr/>
        <a:lstStyle/>
        <a:p>
          <a:endParaRPr lang="zh-TW" altLang="en-US" b="1"/>
        </a:p>
      </dgm:t>
    </dgm:pt>
    <dgm:pt modelId="{F84380CD-0A34-4B21-A20C-31AEA26D608D}" type="sibTrans" cxnId="{C3033377-1141-44D2-995C-44F10655EFD3}">
      <dgm:prSet/>
      <dgm:spPr/>
      <dgm:t>
        <a:bodyPr/>
        <a:lstStyle/>
        <a:p>
          <a:endParaRPr lang="zh-TW" altLang="en-US" b="1"/>
        </a:p>
      </dgm:t>
    </dgm:pt>
    <dgm:pt modelId="{4C2FE203-1177-4D4D-921F-FC0122F770E0}">
      <dgm:prSet phldrT="[文字]"/>
      <dgm:spPr/>
      <dgm:t>
        <a:bodyPr/>
        <a:lstStyle/>
        <a:p>
          <a:pPr algn="ctr"/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培養帶領同工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9AC0AAD0-F32D-4694-B960-0FBC7569C9C3}" type="parTrans" cxnId="{E77708E5-641F-4CE0-9CB4-56DAD085A92D}">
      <dgm:prSet/>
      <dgm:spPr/>
      <dgm:t>
        <a:bodyPr/>
        <a:lstStyle/>
        <a:p>
          <a:endParaRPr lang="zh-TW" altLang="en-US" b="1"/>
        </a:p>
      </dgm:t>
    </dgm:pt>
    <dgm:pt modelId="{A2B7A5EF-8166-423B-A210-5994A7B71D74}" type="sibTrans" cxnId="{E77708E5-641F-4CE0-9CB4-56DAD085A92D}">
      <dgm:prSet/>
      <dgm:spPr/>
      <dgm:t>
        <a:bodyPr/>
        <a:lstStyle/>
        <a:p>
          <a:endParaRPr lang="zh-TW" altLang="en-US" b="1"/>
        </a:p>
      </dgm:t>
    </dgm:pt>
    <dgm:pt modelId="{0CD52D4A-9DC2-4EED-A248-7F2B4DD641DF}">
      <dgm:prSet phldrT="[文字]"/>
      <dgm:spPr/>
      <dgm:t>
        <a:bodyPr/>
        <a:lstStyle/>
        <a:p>
          <a:r>
            <a:rPr lang="zh-TW" b="0" u="none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拓展校園福音據點</a:t>
          </a:r>
          <a:endParaRPr lang="zh-TW" altLang="en-US" b="0" u="none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gm:t>
    </dgm:pt>
    <dgm:pt modelId="{5C0D423B-9073-4018-9B64-036055D62E73}" type="parTrans" cxnId="{D3F8D01B-2C26-4FB0-A1BC-6E276451B66B}">
      <dgm:prSet/>
      <dgm:spPr/>
      <dgm:t>
        <a:bodyPr/>
        <a:lstStyle/>
        <a:p>
          <a:endParaRPr lang="zh-TW" altLang="en-US" b="1"/>
        </a:p>
      </dgm:t>
    </dgm:pt>
    <dgm:pt modelId="{E6EE6862-A41A-410A-B7BB-803FF41DFFAB}" type="sibTrans" cxnId="{D3F8D01B-2C26-4FB0-A1BC-6E276451B66B}">
      <dgm:prSet/>
      <dgm:spPr/>
      <dgm:t>
        <a:bodyPr/>
        <a:lstStyle/>
        <a:p>
          <a:endParaRPr lang="zh-TW" altLang="en-US" b="1"/>
        </a:p>
      </dgm:t>
    </dgm:pt>
    <dgm:pt modelId="{0FE547C0-3864-4624-92F4-3BBD50662751}">
      <dgm:prSet phldrT="[文字]"/>
      <dgm:spPr/>
      <dgm:t>
        <a:bodyPr/>
        <a:lstStyle/>
        <a:p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擴大大專聯契事奉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48B35FD5-3692-4533-B876-E5B163C7D52E}" type="parTrans" cxnId="{5786D1D9-3A78-44D3-ACA8-C374BB385AFE}">
      <dgm:prSet/>
      <dgm:spPr/>
      <dgm:t>
        <a:bodyPr/>
        <a:lstStyle/>
        <a:p>
          <a:endParaRPr lang="zh-TW" altLang="en-US" b="1"/>
        </a:p>
      </dgm:t>
    </dgm:pt>
    <dgm:pt modelId="{03386849-2680-49AA-8679-75450AED07DE}" type="sibTrans" cxnId="{5786D1D9-3A78-44D3-ACA8-C374BB385AFE}">
      <dgm:prSet/>
      <dgm:spPr/>
      <dgm:t>
        <a:bodyPr/>
        <a:lstStyle/>
        <a:p>
          <a:endParaRPr lang="zh-TW" altLang="en-US" b="1"/>
        </a:p>
      </dgm:t>
    </dgm:pt>
    <dgm:pt modelId="{2D3359A1-66B5-4428-9B3A-6E47E6CE2908}">
      <dgm:prSet phldrT="[文字]"/>
      <dgm:spPr/>
      <dgm:t>
        <a:bodyPr/>
        <a:lstStyle/>
        <a:p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推動校園福音社團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0B79B170-A197-47CD-8B8E-54F9A7A36E2C}" type="parTrans" cxnId="{29FDEFD2-E78E-4850-8425-D35610E4431C}">
      <dgm:prSet/>
      <dgm:spPr/>
      <dgm:t>
        <a:bodyPr/>
        <a:lstStyle/>
        <a:p>
          <a:endParaRPr lang="zh-TW" altLang="en-US" b="1"/>
        </a:p>
      </dgm:t>
    </dgm:pt>
    <dgm:pt modelId="{B5A78166-6360-4526-B99D-E83A80A91046}" type="sibTrans" cxnId="{29FDEFD2-E78E-4850-8425-D35610E4431C}">
      <dgm:prSet/>
      <dgm:spPr/>
      <dgm:t>
        <a:bodyPr/>
        <a:lstStyle/>
        <a:p>
          <a:endParaRPr lang="zh-TW" altLang="en-US" b="1"/>
        </a:p>
      </dgm:t>
    </dgm:pt>
    <dgm:pt modelId="{EF913C26-3E96-47F8-BCE1-8B3C29826D53}">
      <dgm:prSet phldrT="[文字]"/>
      <dgm:spPr/>
      <dgm:t>
        <a:bodyPr/>
        <a:lstStyle/>
        <a:p>
          <a:pPr algn="ctr"/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設計青年課程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7BE6549A-7999-4DFE-AC00-353B83C26EAF}" type="parTrans" cxnId="{69F2E614-E68E-4E58-B305-559201C457BA}">
      <dgm:prSet/>
      <dgm:spPr/>
      <dgm:t>
        <a:bodyPr/>
        <a:lstStyle/>
        <a:p>
          <a:endParaRPr lang="zh-TW" altLang="en-US" b="1"/>
        </a:p>
      </dgm:t>
    </dgm:pt>
    <dgm:pt modelId="{E7EDE46B-1B11-4605-87D5-B2ABE01DF136}" type="sibTrans" cxnId="{69F2E614-E68E-4E58-B305-559201C457BA}">
      <dgm:prSet/>
      <dgm:spPr/>
      <dgm:t>
        <a:bodyPr/>
        <a:lstStyle/>
        <a:p>
          <a:endParaRPr lang="zh-TW" altLang="en-US" b="1"/>
        </a:p>
      </dgm:t>
    </dgm:pt>
    <dgm:pt modelId="{1524C1AC-9F2E-479F-B8B3-16A7A415CF5C}">
      <dgm:prSet phldrT="[文字]"/>
      <dgm:spPr/>
      <dgm:t>
        <a:bodyPr/>
        <a:lstStyle/>
        <a:p>
          <a:pPr algn="ctr"/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完整志工訓練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FA4D176C-F199-4986-A932-56FEEBA46C7F}" type="parTrans" cxnId="{E20657E1-56E1-4376-B3D4-89F2493FBD6B}">
      <dgm:prSet/>
      <dgm:spPr/>
      <dgm:t>
        <a:bodyPr/>
        <a:lstStyle/>
        <a:p>
          <a:endParaRPr lang="zh-TW" altLang="en-US" b="1"/>
        </a:p>
      </dgm:t>
    </dgm:pt>
    <dgm:pt modelId="{7B1993C4-AF41-4F29-B9D9-88FD097B333B}" type="sibTrans" cxnId="{E20657E1-56E1-4376-B3D4-89F2493FBD6B}">
      <dgm:prSet/>
      <dgm:spPr/>
      <dgm:t>
        <a:bodyPr/>
        <a:lstStyle/>
        <a:p>
          <a:endParaRPr lang="zh-TW" altLang="en-US" b="1"/>
        </a:p>
      </dgm:t>
    </dgm:pt>
    <dgm:pt modelId="{CCC7F847-0DDB-4481-B634-5E33CEAC3C7D}">
      <dgm:prSet phldrT="[文字]"/>
      <dgm:spPr/>
      <dgm:t>
        <a:bodyPr/>
        <a:lstStyle/>
        <a:p>
          <a:pPr algn="ctr"/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培育福音使命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A974B1C0-7382-4701-AE68-C8A5A0DE80FE}" type="parTrans" cxnId="{29C18E0A-6C91-4E0E-B63E-D2D97D5DBBBE}">
      <dgm:prSet/>
      <dgm:spPr/>
      <dgm:t>
        <a:bodyPr/>
        <a:lstStyle/>
        <a:p>
          <a:endParaRPr lang="zh-TW" altLang="en-US" b="1"/>
        </a:p>
      </dgm:t>
    </dgm:pt>
    <dgm:pt modelId="{4495E15E-130B-431A-BD41-E09644FCC9BC}" type="sibTrans" cxnId="{29C18E0A-6C91-4E0E-B63E-D2D97D5DBBBE}">
      <dgm:prSet/>
      <dgm:spPr/>
      <dgm:t>
        <a:bodyPr/>
        <a:lstStyle/>
        <a:p>
          <a:endParaRPr lang="zh-TW" altLang="en-US" b="1"/>
        </a:p>
      </dgm:t>
    </dgm:pt>
    <dgm:pt modelId="{59E1C311-068A-41D0-B360-7F0201E7F645}">
      <dgm:prSet phldrT="[文字]"/>
      <dgm:spPr/>
      <dgm:t>
        <a:bodyPr/>
        <a:lstStyle/>
        <a:p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連結校園團契與宣道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FCFF06E5-7D2C-4602-B82E-594FBCDFDB2C}" type="parTrans" cxnId="{C588C768-B349-40E5-8318-F8A16F5FB7CA}">
      <dgm:prSet/>
      <dgm:spPr/>
      <dgm:t>
        <a:bodyPr/>
        <a:lstStyle/>
        <a:p>
          <a:endParaRPr lang="zh-TW" altLang="en-US" b="1"/>
        </a:p>
      </dgm:t>
    </dgm:pt>
    <dgm:pt modelId="{5F545383-3658-4C37-9811-2B3959937BAD}" type="sibTrans" cxnId="{C588C768-B349-40E5-8318-F8A16F5FB7CA}">
      <dgm:prSet/>
      <dgm:spPr/>
      <dgm:t>
        <a:bodyPr/>
        <a:lstStyle/>
        <a:p>
          <a:endParaRPr lang="zh-TW" altLang="en-US" b="1"/>
        </a:p>
      </dgm:t>
    </dgm:pt>
    <dgm:pt modelId="{3C2A92CA-6839-4F8F-A7E7-58769F5F0E00}">
      <dgm:prSet phldrT="[文字]"/>
      <dgm:spPr/>
      <dgm:t>
        <a:bodyPr/>
        <a:lstStyle/>
        <a:p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舉辦信仰體驗營隊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7B9BECE4-9291-4623-8529-CCB6513F6185}" type="parTrans" cxnId="{85EBFCEC-755C-4A6D-8AED-042C18BB605D}">
      <dgm:prSet/>
      <dgm:spPr/>
      <dgm:t>
        <a:bodyPr/>
        <a:lstStyle/>
        <a:p>
          <a:endParaRPr lang="zh-TW" altLang="en-US" b="1"/>
        </a:p>
      </dgm:t>
    </dgm:pt>
    <dgm:pt modelId="{7060A8C4-6BD2-4FA5-B645-98A2ECEB4439}" type="sibTrans" cxnId="{85EBFCEC-755C-4A6D-8AED-042C18BB605D}">
      <dgm:prSet/>
      <dgm:spPr/>
      <dgm:t>
        <a:bodyPr/>
        <a:lstStyle/>
        <a:p>
          <a:endParaRPr lang="zh-TW" altLang="en-US" b="1"/>
        </a:p>
      </dgm:t>
    </dgm:pt>
    <dgm:pt modelId="{B22D4599-D804-40E9-8E21-CD79EFADC966}">
      <dgm:prSet phldrT="[文字]"/>
      <dgm:spPr/>
      <dgm:t>
        <a:bodyPr/>
        <a:lstStyle/>
        <a:p>
          <a:r>
            <a:rPr lang="zh-TW" b="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幫補葡萄園生命教育</a:t>
          </a:r>
          <a:endParaRPr lang="zh-TW" altLang="en-US" b="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gm:t>
    </dgm:pt>
    <dgm:pt modelId="{8D9F817F-490A-41C3-8A2A-949EF4A8D3C2}" type="parTrans" cxnId="{08C580BC-B59E-4061-B0B5-06246E26DFFD}">
      <dgm:prSet/>
      <dgm:spPr/>
      <dgm:t>
        <a:bodyPr/>
        <a:lstStyle/>
        <a:p>
          <a:endParaRPr lang="zh-TW" altLang="en-US" b="1"/>
        </a:p>
      </dgm:t>
    </dgm:pt>
    <dgm:pt modelId="{DE34430F-97C1-46BF-8916-C3E1E6DCF177}" type="sibTrans" cxnId="{08C580BC-B59E-4061-B0B5-06246E26DFFD}">
      <dgm:prSet/>
      <dgm:spPr/>
      <dgm:t>
        <a:bodyPr/>
        <a:lstStyle/>
        <a:p>
          <a:endParaRPr lang="zh-TW" altLang="en-US" b="1"/>
        </a:p>
      </dgm:t>
    </dgm:pt>
    <dgm:pt modelId="{07E671AF-133B-45FF-B81C-5B232B003824}" type="pres">
      <dgm:prSet presAssocID="{D91A061E-6A3E-40CB-96B4-78C741C88B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FDEE700-5584-4F42-BEB3-299F1F3DAC46}" type="pres">
      <dgm:prSet presAssocID="{B5920B40-4E8D-4830-A48E-216A8C235685}" presName="composite" presStyleCnt="0"/>
      <dgm:spPr/>
      <dgm:t>
        <a:bodyPr/>
        <a:lstStyle/>
        <a:p>
          <a:endParaRPr lang="zh-TW" altLang="en-US"/>
        </a:p>
      </dgm:t>
    </dgm:pt>
    <dgm:pt modelId="{8DC294BB-57C7-4589-8C33-B6A58347E206}" type="pres">
      <dgm:prSet presAssocID="{B5920B40-4E8D-4830-A48E-216A8C23568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D83CB5-E6A2-4C44-936F-BEE1AC21CA12}" type="pres">
      <dgm:prSet presAssocID="{B5920B40-4E8D-4830-A48E-216A8C235685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81F598-57E2-4C09-B176-5D377A74100C}" type="pres">
      <dgm:prSet presAssocID="{9DE53767-BBDD-482D-92F3-6626101A8DA5}" presName="space" presStyleCnt="0"/>
      <dgm:spPr/>
      <dgm:t>
        <a:bodyPr/>
        <a:lstStyle/>
        <a:p>
          <a:endParaRPr lang="zh-TW" altLang="en-US"/>
        </a:p>
      </dgm:t>
    </dgm:pt>
    <dgm:pt modelId="{BF941370-BA61-45AD-9700-4DE6638FA59C}" type="pres">
      <dgm:prSet presAssocID="{0CD52D4A-9DC2-4EED-A248-7F2B4DD641DF}" presName="composite" presStyleCnt="0"/>
      <dgm:spPr/>
      <dgm:t>
        <a:bodyPr/>
        <a:lstStyle/>
        <a:p>
          <a:endParaRPr lang="zh-TW" altLang="en-US"/>
        </a:p>
      </dgm:t>
    </dgm:pt>
    <dgm:pt modelId="{D556EEF6-46D5-4BD2-BFF6-EE16B8397B65}" type="pres">
      <dgm:prSet presAssocID="{0CD52D4A-9DC2-4EED-A248-7F2B4DD641D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0696FB-9F38-43F0-B0DF-DF02F57774FD}" type="pres">
      <dgm:prSet presAssocID="{0CD52D4A-9DC2-4EED-A248-7F2B4DD641D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77708E5-641F-4CE0-9CB4-56DAD085A92D}" srcId="{B5920B40-4E8D-4830-A48E-216A8C235685}" destId="{4C2FE203-1177-4D4D-921F-FC0122F770E0}" srcOrd="1" destOrd="0" parTransId="{9AC0AAD0-F32D-4694-B960-0FBC7569C9C3}" sibTransId="{A2B7A5EF-8166-423B-A210-5994A7B71D74}"/>
    <dgm:cxn modelId="{C3D29852-1565-4DDF-8474-076F60E5B0A7}" type="presOf" srcId="{CCC7F847-0DDB-4481-B634-5E33CEAC3C7D}" destId="{DFD83CB5-E6A2-4C44-936F-BEE1AC21CA12}" srcOrd="0" destOrd="3" presId="urn:microsoft.com/office/officeart/2005/8/layout/hList1"/>
    <dgm:cxn modelId="{B005413D-6421-466B-9804-F6AD6E9E4B92}" type="presOf" srcId="{15D4D4CF-DDD3-4A03-BFFF-176F87FB6A25}" destId="{DFD83CB5-E6A2-4C44-936F-BEE1AC21CA12}" srcOrd="0" destOrd="0" presId="urn:microsoft.com/office/officeart/2005/8/layout/hList1"/>
    <dgm:cxn modelId="{0BB193EF-2541-47B0-89AB-F33343921092}" type="presOf" srcId="{0FE547C0-3864-4624-92F4-3BBD50662751}" destId="{3C0696FB-9F38-43F0-B0DF-DF02F57774FD}" srcOrd="0" destOrd="0" presId="urn:microsoft.com/office/officeart/2005/8/layout/hList1"/>
    <dgm:cxn modelId="{9245CEC1-42CF-4E44-992C-CD400075DFD4}" type="presOf" srcId="{59E1C311-068A-41D0-B360-7F0201E7F645}" destId="{3C0696FB-9F38-43F0-B0DF-DF02F57774FD}" srcOrd="0" destOrd="4" presId="urn:microsoft.com/office/officeart/2005/8/layout/hList1"/>
    <dgm:cxn modelId="{C588C768-B349-40E5-8318-F8A16F5FB7CA}" srcId="{0CD52D4A-9DC2-4EED-A248-7F2B4DD641DF}" destId="{59E1C311-068A-41D0-B360-7F0201E7F645}" srcOrd="4" destOrd="0" parTransId="{FCFF06E5-7D2C-4602-B82E-594FBCDFDB2C}" sibTransId="{5F545383-3658-4C37-9811-2B3959937BAD}"/>
    <dgm:cxn modelId="{6A66C5C7-1180-4B6A-A6CD-27FC6527C0B3}" type="presOf" srcId="{D91A061E-6A3E-40CB-96B4-78C741C88BF9}" destId="{07E671AF-133B-45FF-B81C-5B232B003824}" srcOrd="0" destOrd="0" presId="urn:microsoft.com/office/officeart/2005/8/layout/hList1"/>
    <dgm:cxn modelId="{08C580BC-B59E-4061-B0B5-06246E26DFFD}" srcId="{0CD52D4A-9DC2-4EED-A248-7F2B4DD641DF}" destId="{B22D4599-D804-40E9-8E21-CD79EFADC966}" srcOrd="3" destOrd="0" parTransId="{8D9F817F-490A-41C3-8A2A-949EF4A8D3C2}" sibTransId="{DE34430F-97C1-46BF-8916-C3E1E6DCF177}"/>
    <dgm:cxn modelId="{EE395105-3F79-4C82-9247-ABBF0AE10888}" type="presOf" srcId="{B22D4599-D804-40E9-8E21-CD79EFADC966}" destId="{3C0696FB-9F38-43F0-B0DF-DF02F57774FD}" srcOrd="0" destOrd="3" presId="urn:microsoft.com/office/officeart/2005/8/layout/hList1"/>
    <dgm:cxn modelId="{C3033377-1141-44D2-995C-44F10655EFD3}" srcId="{B5920B40-4E8D-4830-A48E-216A8C235685}" destId="{15D4D4CF-DDD3-4A03-BFFF-176F87FB6A25}" srcOrd="0" destOrd="0" parTransId="{2FB34EF6-92E2-42FF-BD8B-713D683CDB36}" sibTransId="{F84380CD-0A34-4B21-A20C-31AEA26D608D}"/>
    <dgm:cxn modelId="{5E09B090-8C28-45DE-AD7D-5857FC739E88}" type="presOf" srcId="{2D3359A1-66B5-4428-9B3A-6E47E6CE2908}" destId="{3C0696FB-9F38-43F0-B0DF-DF02F57774FD}" srcOrd="0" destOrd="1" presId="urn:microsoft.com/office/officeart/2005/8/layout/hList1"/>
    <dgm:cxn modelId="{5786D1D9-3A78-44D3-ACA8-C374BB385AFE}" srcId="{0CD52D4A-9DC2-4EED-A248-7F2B4DD641DF}" destId="{0FE547C0-3864-4624-92F4-3BBD50662751}" srcOrd="0" destOrd="0" parTransId="{48B35FD5-3692-4533-B876-E5B163C7D52E}" sibTransId="{03386849-2680-49AA-8679-75450AED07DE}"/>
    <dgm:cxn modelId="{FCA4E4A6-6CB2-4907-9181-F758D4F4E727}" type="presOf" srcId="{EF913C26-3E96-47F8-BCE1-8B3C29826D53}" destId="{DFD83CB5-E6A2-4C44-936F-BEE1AC21CA12}" srcOrd="0" destOrd="2" presId="urn:microsoft.com/office/officeart/2005/8/layout/hList1"/>
    <dgm:cxn modelId="{FF04F506-AD6B-4584-8160-51FF5BCD8C93}" type="presOf" srcId="{0CD52D4A-9DC2-4EED-A248-7F2B4DD641DF}" destId="{D556EEF6-46D5-4BD2-BFF6-EE16B8397B65}" srcOrd="0" destOrd="0" presId="urn:microsoft.com/office/officeart/2005/8/layout/hList1"/>
    <dgm:cxn modelId="{29FDEFD2-E78E-4850-8425-D35610E4431C}" srcId="{0CD52D4A-9DC2-4EED-A248-7F2B4DD641DF}" destId="{2D3359A1-66B5-4428-9B3A-6E47E6CE2908}" srcOrd="1" destOrd="0" parTransId="{0B79B170-A197-47CD-8B8E-54F9A7A36E2C}" sibTransId="{B5A78166-6360-4526-B99D-E83A80A91046}"/>
    <dgm:cxn modelId="{28883CE2-1D4E-406C-AD94-25168001DC95}" type="presOf" srcId="{4C2FE203-1177-4D4D-921F-FC0122F770E0}" destId="{DFD83CB5-E6A2-4C44-936F-BEE1AC21CA12}" srcOrd="0" destOrd="1" presId="urn:microsoft.com/office/officeart/2005/8/layout/hList1"/>
    <dgm:cxn modelId="{E20657E1-56E1-4376-B3D4-89F2493FBD6B}" srcId="{B5920B40-4E8D-4830-A48E-216A8C235685}" destId="{1524C1AC-9F2E-479F-B8B3-16A7A415CF5C}" srcOrd="4" destOrd="0" parTransId="{FA4D176C-F199-4986-A932-56FEEBA46C7F}" sibTransId="{7B1993C4-AF41-4F29-B9D9-88FD097B333B}"/>
    <dgm:cxn modelId="{69F2E614-E68E-4E58-B305-559201C457BA}" srcId="{B5920B40-4E8D-4830-A48E-216A8C235685}" destId="{EF913C26-3E96-47F8-BCE1-8B3C29826D53}" srcOrd="2" destOrd="0" parTransId="{7BE6549A-7999-4DFE-AC00-353B83C26EAF}" sibTransId="{E7EDE46B-1B11-4605-87D5-B2ABE01DF136}"/>
    <dgm:cxn modelId="{66427400-A9BF-4A79-ADA6-74665766C9A1}" srcId="{D91A061E-6A3E-40CB-96B4-78C741C88BF9}" destId="{B5920B40-4E8D-4830-A48E-216A8C235685}" srcOrd="0" destOrd="0" parTransId="{DFC3273A-BF9E-4C3A-9109-79C1861FAAF2}" sibTransId="{9DE53767-BBDD-482D-92F3-6626101A8DA5}"/>
    <dgm:cxn modelId="{C945E5E8-E60A-4BB7-8B0A-D14445A64813}" type="presOf" srcId="{1524C1AC-9F2E-479F-B8B3-16A7A415CF5C}" destId="{DFD83CB5-E6A2-4C44-936F-BEE1AC21CA12}" srcOrd="0" destOrd="4" presId="urn:microsoft.com/office/officeart/2005/8/layout/hList1"/>
    <dgm:cxn modelId="{D3F8D01B-2C26-4FB0-A1BC-6E276451B66B}" srcId="{D91A061E-6A3E-40CB-96B4-78C741C88BF9}" destId="{0CD52D4A-9DC2-4EED-A248-7F2B4DD641DF}" srcOrd="1" destOrd="0" parTransId="{5C0D423B-9073-4018-9B64-036055D62E73}" sibTransId="{E6EE6862-A41A-410A-B7BB-803FF41DFFAB}"/>
    <dgm:cxn modelId="{85EBFCEC-755C-4A6D-8AED-042C18BB605D}" srcId="{0CD52D4A-9DC2-4EED-A248-7F2B4DD641DF}" destId="{3C2A92CA-6839-4F8F-A7E7-58769F5F0E00}" srcOrd="2" destOrd="0" parTransId="{7B9BECE4-9291-4623-8529-CCB6513F6185}" sibTransId="{7060A8C4-6BD2-4FA5-B645-98A2ECEB4439}"/>
    <dgm:cxn modelId="{1ACAFBF3-ADF0-4DD9-A288-58D888A555C5}" type="presOf" srcId="{B5920B40-4E8D-4830-A48E-216A8C235685}" destId="{8DC294BB-57C7-4589-8C33-B6A58347E206}" srcOrd="0" destOrd="0" presId="urn:microsoft.com/office/officeart/2005/8/layout/hList1"/>
    <dgm:cxn modelId="{29C18E0A-6C91-4E0E-B63E-D2D97D5DBBBE}" srcId="{B5920B40-4E8D-4830-A48E-216A8C235685}" destId="{CCC7F847-0DDB-4481-B634-5E33CEAC3C7D}" srcOrd="3" destOrd="0" parTransId="{A974B1C0-7382-4701-AE68-C8A5A0DE80FE}" sibTransId="{4495E15E-130B-431A-BD41-E09644FCC9BC}"/>
    <dgm:cxn modelId="{7BE53F15-A263-4739-8528-819979649028}" type="presOf" srcId="{3C2A92CA-6839-4F8F-A7E7-58769F5F0E00}" destId="{3C0696FB-9F38-43F0-B0DF-DF02F57774FD}" srcOrd="0" destOrd="2" presId="urn:microsoft.com/office/officeart/2005/8/layout/hList1"/>
    <dgm:cxn modelId="{55ADF012-6FE9-4D0A-ACE3-AE69851BA6F0}" type="presParOf" srcId="{07E671AF-133B-45FF-B81C-5B232B003824}" destId="{AFDEE700-5584-4F42-BEB3-299F1F3DAC46}" srcOrd="0" destOrd="0" presId="urn:microsoft.com/office/officeart/2005/8/layout/hList1"/>
    <dgm:cxn modelId="{9186F8F7-63C3-4C2A-BDC4-182A3ADFD5BC}" type="presParOf" srcId="{AFDEE700-5584-4F42-BEB3-299F1F3DAC46}" destId="{8DC294BB-57C7-4589-8C33-B6A58347E206}" srcOrd="0" destOrd="0" presId="urn:microsoft.com/office/officeart/2005/8/layout/hList1"/>
    <dgm:cxn modelId="{D7A77CD7-407E-4DE3-A203-A47B40AD1566}" type="presParOf" srcId="{AFDEE700-5584-4F42-BEB3-299F1F3DAC46}" destId="{DFD83CB5-E6A2-4C44-936F-BEE1AC21CA12}" srcOrd="1" destOrd="0" presId="urn:microsoft.com/office/officeart/2005/8/layout/hList1"/>
    <dgm:cxn modelId="{BB9DA273-64EB-4D6C-8623-3609BE15FF70}" type="presParOf" srcId="{07E671AF-133B-45FF-B81C-5B232B003824}" destId="{9681F598-57E2-4C09-B176-5D377A74100C}" srcOrd="1" destOrd="0" presId="urn:microsoft.com/office/officeart/2005/8/layout/hList1"/>
    <dgm:cxn modelId="{3E42E9CF-C1AC-4D88-8342-F7A35C94114D}" type="presParOf" srcId="{07E671AF-133B-45FF-B81C-5B232B003824}" destId="{BF941370-BA61-45AD-9700-4DE6638FA59C}" srcOrd="2" destOrd="0" presId="urn:microsoft.com/office/officeart/2005/8/layout/hList1"/>
    <dgm:cxn modelId="{1B314F0F-B4D8-4A0A-9109-E5D851431E13}" type="presParOf" srcId="{BF941370-BA61-45AD-9700-4DE6638FA59C}" destId="{D556EEF6-46D5-4BD2-BFF6-EE16B8397B65}" srcOrd="0" destOrd="0" presId="urn:microsoft.com/office/officeart/2005/8/layout/hList1"/>
    <dgm:cxn modelId="{9A3A62D6-D360-4EAC-95C0-CC822E6A2239}" type="presParOf" srcId="{BF941370-BA61-45AD-9700-4DE6638FA59C}" destId="{3C0696FB-9F38-43F0-B0DF-DF02F57774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30E52-913F-4CA9-8D8A-D72A853779EB}">
      <dsp:nvSpPr>
        <dsp:cNvPr id="0" name=""/>
        <dsp:cNvSpPr/>
      </dsp:nvSpPr>
      <dsp:spPr>
        <a:xfrm>
          <a:off x="2038785" y="598625"/>
          <a:ext cx="3987325" cy="3987325"/>
        </a:xfrm>
        <a:prstGeom prst="blockArc">
          <a:avLst>
            <a:gd name="adj1" fmla="val 10800000"/>
            <a:gd name="adj2" fmla="val 16200000"/>
            <a:gd name="adj3" fmla="val 4644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A26233-74DB-4534-84A7-B794AD8D52FF}">
      <dsp:nvSpPr>
        <dsp:cNvPr id="0" name=""/>
        <dsp:cNvSpPr/>
      </dsp:nvSpPr>
      <dsp:spPr>
        <a:xfrm>
          <a:off x="2038785" y="598625"/>
          <a:ext cx="3987325" cy="3987325"/>
        </a:xfrm>
        <a:prstGeom prst="blockArc">
          <a:avLst>
            <a:gd name="adj1" fmla="val 5400000"/>
            <a:gd name="adj2" fmla="val 10800000"/>
            <a:gd name="adj3" fmla="val 4644"/>
          </a:avLst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75B682-044B-4019-AC5B-9D84247033A4}">
      <dsp:nvSpPr>
        <dsp:cNvPr id="0" name=""/>
        <dsp:cNvSpPr/>
      </dsp:nvSpPr>
      <dsp:spPr>
        <a:xfrm>
          <a:off x="2038785" y="598625"/>
          <a:ext cx="3987325" cy="3987325"/>
        </a:xfrm>
        <a:prstGeom prst="blockArc">
          <a:avLst>
            <a:gd name="adj1" fmla="val 0"/>
            <a:gd name="adj2" fmla="val 5400000"/>
            <a:gd name="adj3" fmla="val 4644"/>
          </a:avLst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CE39AB6-D8F6-4EF7-AB7A-6998D73A87FC}">
      <dsp:nvSpPr>
        <dsp:cNvPr id="0" name=""/>
        <dsp:cNvSpPr/>
      </dsp:nvSpPr>
      <dsp:spPr>
        <a:xfrm>
          <a:off x="2038785" y="598625"/>
          <a:ext cx="3987325" cy="3987325"/>
        </a:xfrm>
        <a:prstGeom prst="blockArc">
          <a:avLst>
            <a:gd name="adj1" fmla="val 16200000"/>
            <a:gd name="adj2" fmla="val 0"/>
            <a:gd name="adj3" fmla="val 464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AC77D9-5B30-4DA5-9677-BD9D5AB8A74D}">
      <dsp:nvSpPr>
        <dsp:cNvPr id="0" name=""/>
        <dsp:cNvSpPr/>
      </dsp:nvSpPr>
      <dsp:spPr>
        <a:xfrm>
          <a:off x="3113924" y="1673764"/>
          <a:ext cx="1837047" cy="18370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宣牧</a:t>
          </a:r>
          <a:endParaRPr lang="en-US" altLang="zh-TW" sz="2800" b="0" kern="120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中心</a:t>
          </a:r>
          <a:endParaRPr lang="zh-TW" altLang="en-US" sz="2800" b="0" kern="120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3382953" y="1942793"/>
        <a:ext cx="1298989" cy="1298989"/>
      </dsp:txXfrm>
    </dsp:sp>
    <dsp:sp modelId="{213DEC06-921C-445B-A8E9-4995AFB40A85}">
      <dsp:nvSpPr>
        <dsp:cNvPr id="0" name=""/>
        <dsp:cNvSpPr/>
      </dsp:nvSpPr>
      <dsp:spPr>
        <a:xfrm>
          <a:off x="3389481" y="1952"/>
          <a:ext cx="1285933" cy="128593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差傳</a:t>
          </a:r>
          <a:endParaRPr lang="en-US" altLang="zh-TW" sz="2400" b="0" kern="120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訓練</a:t>
          </a:r>
          <a:endParaRPr lang="zh-TW" altLang="en-US" sz="2400" b="0" kern="120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3577802" y="190273"/>
        <a:ext cx="909291" cy="909291"/>
      </dsp:txXfrm>
    </dsp:sp>
    <dsp:sp modelId="{CBDB4DC9-8553-4C71-B703-4CED884FBFEC}">
      <dsp:nvSpPr>
        <dsp:cNvPr id="0" name=""/>
        <dsp:cNvSpPr/>
      </dsp:nvSpPr>
      <dsp:spPr>
        <a:xfrm>
          <a:off x="5336850" y="1949321"/>
          <a:ext cx="1285933" cy="1285933"/>
        </a:xfrm>
        <a:prstGeom prst="ellipse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聖樂</a:t>
          </a:r>
          <a:endParaRPr lang="en-US" altLang="zh-TW" sz="2400" b="0" kern="120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發展</a:t>
          </a:r>
          <a:endParaRPr lang="zh-TW" altLang="en-US" sz="2400" b="0" kern="120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5525171" y="2137642"/>
        <a:ext cx="909291" cy="909291"/>
      </dsp:txXfrm>
    </dsp:sp>
    <dsp:sp modelId="{1D94A445-50DF-4D9E-B778-67C55E076EB4}">
      <dsp:nvSpPr>
        <dsp:cNvPr id="0" name=""/>
        <dsp:cNvSpPr/>
      </dsp:nvSpPr>
      <dsp:spPr>
        <a:xfrm>
          <a:off x="3389481" y="3896690"/>
          <a:ext cx="1285933" cy="1285933"/>
        </a:xfrm>
        <a:prstGeom prst="ellipse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rPr>
            <a:t>校園</a:t>
          </a:r>
          <a:endParaRPr lang="en-US" altLang="zh-TW" sz="2400" b="0" kern="1200" dirty="0" smtClean="0">
            <a:solidFill>
              <a:schemeClr val="tx1"/>
            </a:solidFill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rPr>
            <a:t>福音</a:t>
          </a:r>
          <a:endParaRPr lang="zh-TW" altLang="en-US" sz="2400" b="0" kern="1200" dirty="0">
            <a:solidFill>
              <a:schemeClr val="tx1"/>
            </a:solidFill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3577802" y="4085011"/>
        <a:ext cx="909291" cy="909291"/>
      </dsp:txXfrm>
    </dsp:sp>
    <dsp:sp modelId="{AA995234-8D4D-42EA-9496-E1B1E07C9287}">
      <dsp:nvSpPr>
        <dsp:cNvPr id="0" name=""/>
        <dsp:cNvSpPr/>
      </dsp:nvSpPr>
      <dsp:spPr>
        <a:xfrm>
          <a:off x="1442112" y="1949321"/>
          <a:ext cx="1285933" cy="1285933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媒體</a:t>
          </a:r>
          <a:endParaRPr lang="en-US" altLang="zh-TW" sz="2400" b="0" kern="1200" dirty="0" smtClean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傳播</a:t>
          </a:r>
          <a:endParaRPr lang="zh-TW" altLang="en-US" sz="2400" b="0" kern="120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1630433" y="2137642"/>
        <a:ext cx="909291" cy="9092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C294BB-57C7-4589-8C33-B6A58347E206}">
      <dsp:nvSpPr>
        <dsp:cNvPr id="0" name=""/>
        <dsp:cNvSpPr/>
      </dsp:nvSpPr>
      <dsp:spPr>
        <a:xfrm>
          <a:off x="35" y="448780"/>
          <a:ext cx="3364826" cy="691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0" u="none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改變青年生命</a:t>
          </a:r>
          <a:endParaRPr lang="zh-TW" altLang="en-US" sz="2400" b="0" u="none" kern="120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35" y="448780"/>
        <a:ext cx="3364826" cy="691200"/>
      </dsp:txXfrm>
    </dsp:sp>
    <dsp:sp modelId="{DFD83CB5-E6A2-4C44-936F-BEE1AC21CA12}">
      <dsp:nvSpPr>
        <dsp:cNvPr id="0" name=""/>
        <dsp:cNvSpPr/>
      </dsp:nvSpPr>
      <dsp:spPr>
        <a:xfrm>
          <a:off x="35" y="1139980"/>
          <a:ext cx="3364826" cy="23716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設置專職傳道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培養帶領同工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設計青年課程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培育福音使命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完整志工訓練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sp:txBody>
      <dsp:txXfrm>
        <a:off x="35" y="1139980"/>
        <a:ext cx="3364826" cy="2371680"/>
      </dsp:txXfrm>
    </dsp:sp>
    <dsp:sp modelId="{D556EEF6-46D5-4BD2-BFF6-EE16B8397B65}">
      <dsp:nvSpPr>
        <dsp:cNvPr id="0" name=""/>
        <dsp:cNvSpPr/>
      </dsp:nvSpPr>
      <dsp:spPr>
        <a:xfrm>
          <a:off x="3835937" y="448780"/>
          <a:ext cx="3364826" cy="69120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0" u="none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rPr>
            <a:t>拓展校園福音據點</a:t>
          </a:r>
          <a:endParaRPr lang="zh-TW" altLang="en-US" sz="2400" b="0" u="none" kern="1200" dirty="0">
            <a:latin typeface="華康新儷粗黑" panose="020B0700000000000000" pitchFamily="34" charset="-120"/>
            <a:ea typeface="華康新儷粗黑" panose="020B0700000000000000" pitchFamily="34" charset="-120"/>
          </a:endParaRPr>
        </a:p>
      </dsp:txBody>
      <dsp:txXfrm>
        <a:off x="3835937" y="448780"/>
        <a:ext cx="3364826" cy="691200"/>
      </dsp:txXfrm>
    </dsp:sp>
    <dsp:sp modelId="{3C0696FB-9F38-43F0-B0DF-DF02F57774FD}">
      <dsp:nvSpPr>
        <dsp:cNvPr id="0" name=""/>
        <dsp:cNvSpPr/>
      </dsp:nvSpPr>
      <dsp:spPr>
        <a:xfrm>
          <a:off x="3835937" y="1139980"/>
          <a:ext cx="3364826" cy="2371680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擴大大專聯契事奉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推動校園福音社團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舉辦信仰體驗營隊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幫補葡萄園生命教育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0" kern="12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rPr>
            <a:t>連結校園團契與宣道</a:t>
          </a:r>
          <a:endParaRPr lang="zh-TW" altLang="en-US" sz="2400" b="0" kern="1200" dirty="0">
            <a:solidFill>
              <a:srgbClr val="0000FF"/>
            </a:solidFill>
            <a:latin typeface="華康新儷粗黑" charset="-120"/>
            <a:ea typeface="華康新儷粗黑" charset="-120"/>
          </a:endParaRPr>
        </a:p>
      </dsp:txBody>
      <dsp:txXfrm>
        <a:off x="3835937" y="1139980"/>
        <a:ext cx="3364826" cy="2371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E70BC61-2141-4ED7-8109-505DF831BD0B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9E5BD35-2B32-46EE-B6BF-70801137AA1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92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5BD35-2B32-46EE-B6BF-70801137AA1A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60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5BD35-2B32-46EE-B6BF-70801137AA1A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525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EDB1-21CF-4AC1-9973-BC611A2C8D1F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553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F723-2854-41BB-8B2C-BE1580BF648F}" type="datetimeFigureOut">
              <a:rPr lang="zh-TW" altLang="en-US" smtClean="0"/>
              <a:pPr/>
              <a:t>2015/1/11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D6A57-D0F0-40B1-AFC5-F01DA95B67E2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0" y="0"/>
            <a:ext cx="9144000" cy="404664"/>
            <a:chOff x="0" y="0"/>
            <a:chExt cx="9144000" cy="404664"/>
          </a:xfrm>
        </p:grpSpPr>
        <p:sp>
          <p:nvSpPr>
            <p:cNvPr id="8" name="矩形 7"/>
            <p:cNvSpPr/>
            <p:nvPr userDrawn="1"/>
          </p:nvSpPr>
          <p:spPr>
            <a:xfrm>
              <a:off x="0" y="0"/>
              <a:ext cx="9144000" cy="404664"/>
            </a:xfrm>
            <a:prstGeom prst="rect">
              <a:avLst/>
            </a:prstGeom>
            <a:gradFill>
              <a:gsLst>
                <a:gs pos="3000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TW" altLang="en-US" sz="2000" baseline="0" dirty="0" smtClean="0">
                  <a:latin typeface="華康新儷粗黑" pitchFamily="34" charset="-120"/>
                  <a:ea typeface="華康新儷粗黑" pitchFamily="34" charset="-120"/>
                </a:rPr>
                <a:t>真耶穌教會宣牧中心募款宣導</a:t>
              </a:r>
              <a:endParaRPr lang="en-US" altLang="zh-TW" sz="2000" baseline="0" dirty="0" smtClean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7" name="圖片 6" descr="tjc-logo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6229498" y="45742"/>
              <a:ext cx="2734990" cy="35892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6486790"/>
            <a:ext cx="9144000" cy="404664"/>
            <a:chOff x="0" y="0"/>
            <a:chExt cx="9144000" cy="404664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gradFill>
              <a:gsLst>
                <a:gs pos="3000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TW" altLang="en-US" sz="2000" baseline="0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7" name="圖片 6" descr="tjc-log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9498" y="45742"/>
              <a:ext cx="2734990" cy="358922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gradFill>
            <a:gsLst>
              <a:gs pos="3000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TW" altLang="en-US" sz="2000" baseline="0" dirty="0"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11" name="圖片 10" descr="perspective_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472" y="2166766"/>
            <a:ext cx="7658916" cy="4176464"/>
          </a:xfrm>
          <a:prstGeom prst="rect">
            <a:avLst/>
          </a:prstGeom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971600" y="514770"/>
            <a:ext cx="6984776" cy="1651996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45720" rIns="45720">
            <a:no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zh-TW" altLang="en-US" sz="48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48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教會宣牧</a:t>
            </a:r>
            <a:r>
              <a:rPr lang="zh-TW" altLang="en-US" sz="48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endParaRPr lang="en-US" altLang="zh-TW" sz="48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algn="ctr"/>
            <a:r>
              <a:rPr lang="zh-TW" altLang="en-US" sz="48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興建報告</a:t>
            </a:r>
            <a:endParaRPr lang="zh-TW" altLang="en-US" sz="30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0" name="副標題 2"/>
          <p:cNvSpPr>
            <a:spLocks noGrp="1"/>
          </p:cNvSpPr>
          <p:nvPr>
            <p:ph type="subTitle" idx="1"/>
          </p:nvPr>
        </p:nvSpPr>
        <p:spPr>
          <a:xfrm>
            <a:off x="6597124" y="5729274"/>
            <a:ext cx="2520280" cy="757516"/>
          </a:xfrm>
        </p:spPr>
        <p:txBody>
          <a:bodyPr>
            <a:normAutofit/>
          </a:bodyPr>
          <a:lstStyle/>
          <a:p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報告人</a:t>
            </a:r>
            <a:r>
              <a:rPr lang="zh-TW" altLang="en-US" sz="1800" dirty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：楊新全</a:t>
            </a:r>
          </a:p>
          <a:p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2015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年</a:t>
            </a:r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月</a:t>
            </a:r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11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日</a:t>
            </a:r>
            <a:endParaRPr lang="en-US" altLang="zh-TW" sz="180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endParaRPr lang="zh-TW" altLang="en-US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5652120" y="2373263"/>
            <a:ext cx="3456384" cy="7677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45720" rIns="45720">
            <a:no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spcBef>
                <a:spcPts val="0"/>
              </a:spcBef>
            </a:pPr>
            <a:r>
              <a:rPr lang="en-US" altLang="zh-TW" sz="2000" dirty="0">
                <a:solidFill>
                  <a:srgbClr val="0000FF"/>
                </a:solidFill>
                <a:latin typeface="華康新儷粗黑" panose="02020500000000000000" charset="-120"/>
                <a:ea typeface="華康新儷粗黑" panose="02020500000000000000" charset="-120"/>
              </a:rPr>
              <a:t>True Jesus Church Center for Global Missions (CGM</a:t>
            </a:r>
            <a:r>
              <a:rPr lang="en-US" altLang="zh-TW" sz="2000" dirty="0" smtClean="0">
                <a:solidFill>
                  <a:srgbClr val="0000FF"/>
                </a:solidFill>
                <a:latin typeface="華康新儷粗黑" panose="02020500000000000000" charset="-120"/>
                <a:ea typeface="華康新儷粗黑" panose="02020500000000000000" charset="-120"/>
              </a:rPr>
              <a:t>)</a:t>
            </a:r>
            <a:endParaRPr lang="zh-TW" altLang="en-US" sz="20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03264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95288" y="519410"/>
            <a:ext cx="233910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台北市教堂位置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5" name="Picture 11" descr="基地位置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052513"/>
            <a:ext cx="5164138" cy="5221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5651636" y="800659"/>
            <a:ext cx="1080964" cy="432271"/>
          </a:xfrm>
          <a:prstGeom prst="wedgeRectCallout">
            <a:avLst>
              <a:gd name="adj1" fmla="val -137680"/>
              <a:gd name="adj2" fmla="val 565136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 smtClean="0">
                <a:latin typeface="華康新儷粗黑" pitchFamily="34" charset="-120"/>
                <a:ea typeface="華康新儷粗黑" pitchFamily="34" charset="-120"/>
              </a:rPr>
              <a:t>基地</a:t>
            </a:r>
            <a:endParaRPr lang="zh-TW" altLang="en-US" dirty="0"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8" name="Oval 19"/>
          <p:cNvSpPr>
            <a:spLocks noChangeArrowheads="1"/>
          </p:cNvSpPr>
          <p:nvPr/>
        </p:nvSpPr>
        <p:spPr bwMode="auto">
          <a:xfrm>
            <a:off x="3708400" y="3789363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6011863" y="3284538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>
            <a:off x="395288" y="4221088"/>
            <a:ext cx="1296987" cy="504254"/>
          </a:xfrm>
          <a:prstGeom prst="wedgeRectCallout">
            <a:avLst>
              <a:gd name="adj1" fmla="val 202882"/>
              <a:gd name="adj2" fmla="val -10673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>
                <a:latin typeface="華康新儷粗黑" pitchFamily="34" charset="-120"/>
                <a:ea typeface="華康新儷粗黑" pitchFamily="34" charset="-120"/>
              </a:rPr>
              <a:t>台北教會</a:t>
            </a:r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auto">
          <a:xfrm>
            <a:off x="7596336" y="4293096"/>
            <a:ext cx="1296988" cy="504254"/>
          </a:xfrm>
          <a:prstGeom prst="wedgeRectCallout">
            <a:avLst>
              <a:gd name="adj1" fmla="val -154366"/>
              <a:gd name="adj2" fmla="val -213467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>
                <a:latin typeface="華康新儷粗黑" pitchFamily="34" charset="-120"/>
                <a:ea typeface="華康新儷粗黑" pitchFamily="34" charset="-120"/>
              </a:rPr>
              <a:t>松山教會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419475" y="2420938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395288" y="2708920"/>
            <a:ext cx="1296987" cy="504254"/>
          </a:xfrm>
          <a:prstGeom prst="wedgeRectCallout">
            <a:avLst>
              <a:gd name="adj1" fmla="val 180023"/>
              <a:gd name="adj2" fmla="val -80988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>
                <a:latin typeface="華康新儷粗黑" pitchFamily="34" charset="-120"/>
                <a:ea typeface="華康新儷粗黑" pitchFamily="34" charset="-120"/>
              </a:rPr>
              <a:t>雙連教會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3132138" y="1341438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7" name="AutoShape 26"/>
          <p:cNvSpPr>
            <a:spLocks noChangeArrowheads="1"/>
          </p:cNvSpPr>
          <p:nvPr/>
        </p:nvSpPr>
        <p:spPr bwMode="auto">
          <a:xfrm>
            <a:off x="395288" y="1628800"/>
            <a:ext cx="1296987" cy="504800"/>
          </a:xfrm>
          <a:prstGeom prst="wedgeRectCallout">
            <a:avLst>
              <a:gd name="adj1" fmla="val 159632"/>
              <a:gd name="adj2" fmla="val -74925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>
                <a:latin typeface="華康新儷粗黑" pitchFamily="34" charset="-120"/>
                <a:ea typeface="華康新儷粗黑" pitchFamily="34" charset="-120"/>
              </a:rPr>
              <a:t>大同教會</a:t>
            </a:r>
          </a:p>
        </p:txBody>
      </p:sp>
      <p:sp>
        <p:nvSpPr>
          <p:cNvPr id="18" name="Oval 20"/>
          <p:cNvSpPr>
            <a:spLocks noChangeArrowheads="1"/>
          </p:cNvSpPr>
          <p:nvPr/>
        </p:nvSpPr>
        <p:spPr bwMode="auto">
          <a:xfrm>
            <a:off x="6084168" y="1484784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7524328" y="2204864"/>
            <a:ext cx="1296988" cy="504254"/>
          </a:xfrm>
          <a:prstGeom prst="wedgeRectCallout">
            <a:avLst>
              <a:gd name="adj1" fmla="val -144111"/>
              <a:gd name="adj2" fmla="val -15968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 smtClean="0">
                <a:latin typeface="華康新儷粗黑" pitchFamily="34" charset="-120"/>
                <a:ea typeface="華康新儷粗黑" pitchFamily="34" charset="-120"/>
              </a:rPr>
              <a:t>內湖教會</a:t>
            </a:r>
            <a:endParaRPr lang="zh-TW" altLang="en-US" dirty="0"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5868144" y="4509120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auto">
          <a:xfrm>
            <a:off x="7452320" y="5517232"/>
            <a:ext cx="1440160" cy="504254"/>
          </a:xfrm>
          <a:prstGeom prst="wedgeRectCallout">
            <a:avLst>
              <a:gd name="adj1" fmla="val -143254"/>
              <a:gd name="adj2" fmla="val -215803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 smtClean="0">
                <a:latin typeface="華康新儷粗黑" pitchFamily="34" charset="-120"/>
                <a:ea typeface="華康新儷粗黑" pitchFamily="34" charset="-120"/>
              </a:rPr>
              <a:t>信義祈禱所</a:t>
            </a:r>
            <a:endParaRPr lang="zh-TW" altLang="en-US" dirty="0"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2195736" y="4869160"/>
            <a:ext cx="215900" cy="21590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395288" y="5733256"/>
            <a:ext cx="1296987" cy="504254"/>
          </a:xfrm>
          <a:prstGeom prst="wedgeRectCallout">
            <a:avLst>
              <a:gd name="adj1" fmla="val 88334"/>
              <a:gd name="adj2" fmla="val -183236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algn="ctr"/>
            <a:r>
              <a:rPr lang="zh-TW" altLang="en-US" dirty="0" smtClean="0">
                <a:latin typeface="華康新儷粗黑" pitchFamily="34" charset="-120"/>
                <a:ea typeface="華康新儷粗黑" pitchFamily="34" charset="-120"/>
              </a:rPr>
              <a:t>東園教會</a:t>
            </a:r>
            <a:endParaRPr lang="zh-TW" altLang="en-US" dirty="0"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AutoShape 26"/>
          <p:cNvSpPr>
            <a:spLocks noChangeArrowheads="1"/>
          </p:cNvSpPr>
          <p:nvPr/>
        </p:nvSpPr>
        <p:spPr bwMode="auto">
          <a:xfrm>
            <a:off x="2777968" y="601682"/>
            <a:ext cx="1296987" cy="504800"/>
          </a:xfrm>
          <a:prstGeom prst="wedgeRectCallout">
            <a:avLst>
              <a:gd name="adj1" fmla="val 49882"/>
              <a:gd name="adj2" fmla="val -17034"/>
            </a:avLst>
          </a:prstGeom>
          <a:solidFill>
            <a:srgbClr val="FFCC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kern="0" dirty="0" smtClean="0">
                <a:solidFill>
                  <a:prstClr val="black"/>
                </a:solidFill>
                <a:latin typeface="華康新儷粗黑" pitchFamily="34" charset="-120"/>
                <a:ea typeface="華康新儷粗黑" pitchFamily="34" charset="-120"/>
              </a:rPr>
              <a:t>北投</a:t>
            </a: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新儷粗黑" pitchFamily="34" charset="-120"/>
                <a:ea typeface="華康新儷粗黑" pitchFamily="34" charset="-120"/>
              </a:rPr>
              <a:t>教會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AutoShape 26"/>
          <p:cNvSpPr>
            <a:spLocks noChangeArrowheads="1"/>
          </p:cNvSpPr>
          <p:nvPr/>
        </p:nvSpPr>
        <p:spPr bwMode="auto">
          <a:xfrm>
            <a:off x="4118533" y="601682"/>
            <a:ext cx="1296987" cy="504800"/>
          </a:xfrm>
          <a:prstGeom prst="wedgeRectCallout">
            <a:avLst>
              <a:gd name="adj1" fmla="val 49882"/>
              <a:gd name="adj2" fmla="val -17034"/>
            </a:avLst>
          </a:prstGeom>
          <a:solidFill>
            <a:srgbClr val="FFCC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kern="0" dirty="0" smtClean="0">
                <a:solidFill>
                  <a:prstClr val="black"/>
                </a:solidFill>
                <a:latin typeface="華康新儷粗黑" pitchFamily="34" charset="-120"/>
                <a:ea typeface="華康新儷粗黑" pitchFamily="34" charset="-120"/>
              </a:rPr>
              <a:t>石牌</a:t>
            </a: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新儷粗黑" pitchFamily="34" charset="-120"/>
                <a:ea typeface="華康新儷粗黑" pitchFamily="34" charset="-120"/>
              </a:rPr>
              <a:t>教會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7524329" y="3140088"/>
            <a:ext cx="1296987" cy="504800"/>
          </a:xfrm>
          <a:prstGeom prst="wedgeRectCallout">
            <a:avLst>
              <a:gd name="adj1" fmla="val 49882"/>
              <a:gd name="adj2" fmla="val -17034"/>
            </a:avLst>
          </a:prstGeom>
          <a:solidFill>
            <a:srgbClr val="FFCC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kern="0" dirty="0" smtClean="0">
                <a:solidFill>
                  <a:prstClr val="black"/>
                </a:solidFill>
                <a:latin typeface="華康新儷粗黑" pitchFamily="34" charset="-120"/>
                <a:ea typeface="華康新儷粗黑" pitchFamily="34" charset="-120"/>
              </a:rPr>
              <a:t>南港</a:t>
            </a: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新儷粗黑" pitchFamily="34" charset="-120"/>
                <a:ea typeface="華康新儷粗黑" pitchFamily="34" charset="-120"/>
              </a:rPr>
              <a:t>教會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3816350" y="6165862"/>
            <a:ext cx="1296987" cy="504800"/>
          </a:xfrm>
          <a:prstGeom prst="wedgeRectCallout">
            <a:avLst>
              <a:gd name="adj1" fmla="val 49882"/>
              <a:gd name="adj2" fmla="val -17034"/>
            </a:avLst>
          </a:prstGeom>
          <a:solidFill>
            <a:srgbClr val="FFCC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新儷粗黑" pitchFamily="34" charset="-120"/>
                <a:ea typeface="華康新儷粗黑" pitchFamily="34" charset="-120"/>
              </a:rPr>
              <a:t>景美教會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5174059" y="6165862"/>
            <a:ext cx="1296987" cy="504800"/>
          </a:xfrm>
          <a:prstGeom prst="wedgeRectCallout">
            <a:avLst>
              <a:gd name="adj1" fmla="val 49882"/>
              <a:gd name="adj2" fmla="val -17034"/>
            </a:avLst>
          </a:prstGeom>
          <a:solidFill>
            <a:srgbClr val="FFCC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新儷粗黑" pitchFamily="34" charset="-120"/>
                <a:ea typeface="華康新儷粗黑" pitchFamily="34" charset="-120"/>
              </a:rPr>
              <a:t>木柵教會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新儷粗黑" pitchFamily="34" charset="-120"/>
              <a:ea typeface="華康新儷粗黑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3337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450306"/>
            <a:ext cx="8229600" cy="3426966"/>
          </a:xfrm>
        </p:spPr>
        <p:txBody>
          <a:bodyPr>
            <a:normAutofit/>
          </a:bodyPr>
          <a:lstStyle/>
          <a:p>
            <a:pPr marL="109728" indent="0" algn="ctr">
              <a:lnSpc>
                <a:spcPct val="150000"/>
              </a:lnSpc>
              <a:buNone/>
            </a:pPr>
            <a:r>
              <a:rPr lang="zh-TW" altLang="zh-TW" sz="36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面向</a:t>
            </a:r>
            <a:r>
              <a:rPr lang="zh-TW" altLang="zh-TW" sz="36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世界，興起發光，得主所用，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zh-TW" altLang="zh-TW" sz="36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成為宣牧聖工的中心；推動</a:t>
            </a:r>
            <a:r>
              <a:rPr lang="zh-TW" altLang="zh-TW" sz="36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差傳訓練</a:t>
            </a:r>
            <a:r>
              <a:rPr lang="zh-TW" altLang="zh-TW" sz="36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、</a:t>
            </a:r>
          </a:p>
          <a:p>
            <a:pPr marL="109728" indent="0" algn="ctr">
              <a:lnSpc>
                <a:spcPct val="150000"/>
              </a:lnSpc>
              <a:buNone/>
            </a:pPr>
            <a:r>
              <a:rPr lang="zh-TW" altLang="zh-TW" sz="36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媒體傳播</a:t>
            </a:r>
            <a:r>
              <a:rPr lang="zh-TW" altLang="zh-TW" sz="36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、</a:t>
            </a:r>
            <a:r>
              <a:rPr lang="zh-TW" altLang="zh-TW" sz="36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校園福音</a:t>
            </a:r>
            <a:r>
              <a:rPr lang="zh-TW" altLang="zh-TW" sz="36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與</a:t>
            </a:r>
            <a:r>
              <a:rPr lang="zh-TW" altLang="zh-TW" sz="36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聖樂發展</a:t>
            </a:r>
            <a:r>
              <a:rPr lang="zh-TW" altLang="zh-TW" sz="36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。</a:t>
            </a:r>
          </a:p>
          <a:p>
            <a:pPr marL="109728" indent="0" algn="ctr">
              <a:lnSpc>
                <a:spcPct val="150000"/>
              </a:lnSpc>
              <a:buNone/>
            </a:pPr>
            <a:endParaRPr lang="zh-TW" altLang="en-US" sz="3600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7344816" cy="1080120"/>
          </a:xfr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anchor="ctr"/>
          <a:lstStyle/>
          <a:p>
            <a:r>
              <a:rPr lang="zh-TW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</a:t>
            </a:r>
            <a:r>
              <a:rPr lang="zh-TW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牧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r>
              <a:rPr lang="zh-TW" altLang="zh-TW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的</a:t>
            </a:r>
            <a:r>
              <a:rPr lang="zh-TW" altLang="zh-TW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願景與使命</a:t>
            </a:r>
            <a:endParaRPr lang="zh-TW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172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2147" y="687174"/>
            <a:ext cx="3696024" cy="37932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6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828607" y="2697793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>
                <a:solidFill>
                  <a:schemeClr val="bg1"/>
                </a:solidFill>
              </a:rPr>
              <a:t>成為宣牧聖工的中心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103086" y="1575186"/>
            <a:ext cx="738664" cy="1988851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lang="zh-TW" altLang="en-US" sz="3600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宣牧中心</a:t>
            </a:r>
            <a:endParaRPr lang="zh-TW" altLang="en-US" sz="3600" b="1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8" name="手繪多邊形 17"/>
          <p:cNvSpPr/>
          <p:nvPr/>
        </p:nvSpPr>
        <p:spPr>
          <a:xfrm>
            <a:off x="2773613" y="4467253"/>
            <a:ext cx="5799930" cy="1198810"/>
          </a:xfrm>
          <a:custGeom>
            <a:avLst/>
            <a:gdLst>
              <a:gd name="connsiteX0" fmla="*/ 0 w 3140186"/>
              <a:gd name="connsiteY0" fmla="*/ 140385 h 842291"/>
              <a:gd name="connsiteX1" fmla="*/ 140385 w 3140186"/>
              <a:gd name="connsiteY1" fmla="*/ 0 h 842291"/>
              <a:gd name="connsiteX2" fmla="*/ 2999801 w 3140186"/>
              <a:gd name="connsiteY2" fmla="*/ 0 h 842291"/>
              <a:gd name="connsiteX3" fmla="*/ 3140186 w 3140186"/>
              <a:gd name="connsiteY3" fmla="*/ 140385 h 842291"/>
              <a:gd name="connsiteX4" fmla="*/ 3140186 w 3140186"/>
              <a:gd name="connsiteY4" fmla="*/ 701906 h 842291"/>
              <a:gd name="connsiteX5" fmla="*/ 2999801 w 3140186"/>
              <a:gd name="connsiteY5" fmla="*/ 842291 h 842291"/>
              <a:gd name="connsiteX6" fmla="*/ 140385 w 3140186"/>
              <a:gd name="connsiteY6" fmla="*/ 842291 h 842291"/>
              <a:gd name="connsiteX7" fmla="*/ 0 w 3140186"/>
              <a:gd name="connsiteY7" fmla="*/ 701906 h 842291"/>
              <a:gd name="connsiteX8" fmla="*/ 0 w 3140186"/>
              <a:gd name="connsiteY8" fmla="*/ 140385 h 84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0186" h="842291">
                <a:moveTo>
                  <a:pt x="0" y="140385"/>
                </a:moveTo>
                <a:cubicBezTo>
                  <a:pt x="0" y="62853"/>
                  <a:pt x="62853" y="0"/>
                  <a:pt x="140385" y="0"/>
                </a:cubicBezTo>
                <a:lnTo>
                  <a:pt x="2999801" y="0"/>
                </a:lnTo>
                <a:cubicBezTo>
                  <a:pt x="3077333" y="0"/>
                  <a:pt x="3140186" y="62853"/>
                  <a:pt x="3140186" y="140385"/>
                </a:cubicBezTo>
                <a:lnTo>
                  <a:pt x="3140186" y="701906"/>
                </a:lnTo>
                <a:cubicBezTo>
                  <a:pt x="3140186" y="779438"/>
                  <a:pt x="3077333" y="842291"/>
                  <a:pt x="2999801" y="842291"/>
                </a:cubicBezTo>
                <a:lnTo>
                  <a:pt x="140385" y="842291"/>
                </a:lnTo>
                <a:cubicBezTo>
                  <a:pt x="62853" y="842291"/>
                  <a:pt x="0" y="779438"/>
                  <a:pt x="0" y="701906"/>
                </a:cubicBezTo>
                <a:lnTo>
                  <a:pt x="0" y="140385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5790" tIns="143987" rIns="143987" bIns="143987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800" dirty="0">
                <a:latin typeface="華康新儷粗黑" charset="-120"/>
                <a:ea typeface="華康新儷粗黑" charset="-120"/>
              </a:rPr>
              <a:t>面向世界 興起發光 得主所</a:t>
            </a:r>
            <a:r>
              <a:rPr lang="zh-TW" altLang="zh-TW" sz="2800" dirty="0" smtClean="0">
                <a:latin typeface="華康新儷粗黑" charset="-120"/>
                <a:ea typeface="華康新儷粗黑" charset="-120"/>
              </a:rPr>
              <a:t>用</a:t>
            </a:r>
            <a:endParaRPr lang="en-US" altLang="zh-TW" sz="2800" dirty="0" smtClean="0">
              <a:latin typeface="華康新儷粗黑" charset="-120"/>
              <a:ea typeface="華康新儷粗黑" charset="-120"/>
            </a:endParaRP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800" dirty="0">
                <a:latin typeface="華康新儷粗黑" charset="-120"/>
                <a:ea typeface="華康新儷粗黑" charset="-120"/>
              </a:rPr>
              <a:t>成為宣牧聖工的中心</a:t>
            </a:r>
            <a:endParaRPr lang="zh-TW" altLang="en-US" sz="2800" kern="1200" dirty="0">
              <a:latin typeface="華康新儷粗黑" charset="-120"/>
              <a:ea typeface="華康新儷粗黑" charset="-120"/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4100855" y="2697793"/>
            <a:ext cx="4472688" cy="1202307"/>
          </a:xfrm>
          <a:custGeom>
            <a:avLst/>
            <a:gdLst>
              <a:gd name="connsiteX0" fmla="*/ 0 w 3140186"/>
              <a:gd name="connsiteY0" fmla="*/ 140385 h 842291"/>
              <a:gd name="connsiteX1" fmla="*/ 140385 w 3140186"/>
              <a:gd name="connsiteY1" fmla="*/ 0 h 842291"/>
              <a:gd name="connsiteX2" fmla="*/ 2999801 w 3140186"/>
              <a:gd name="connsiteY2" fmla="*/ 0 h 842291"/>
              <a:gd name="connsiteX3" fmla="*/ 3140186 w 3140186"/>
              <a:gd name="connsiteY3" fmla="*/ 140385 h 842291"/>
              <a:gd name="connsiteX4" fmla="*/ 3140186 w 3140186"/>
              <a:gd name="connsiteY4" fmla="*/ 701906 h 842291"/>
              <a:gd name="connsiteX5" fmla="*/ 2999801 w 3140186"/>
              <a:gd name="connsiteY5" fmla="*/ 842291 h 842291"/>
              <a:gd name="connsiteX6" fmla="*/ 140385 w 3140186"/>
              <a:gd name="connsiteY6" fmla="*/ 842291 h 842291"/>
              <a:gd name="connsiteX7" fmla="*/ 0 w 3140186"/>
              <a:gd name="connsiteY7" fmla="*/ 701906 h 842291"/>
              <a:gd name="connsiteX8" fmla="*/ 0 w 3140186"/>
              <a:gd name="connsiteY8" fmla="*/ 140385 h 842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0186" h="842291">
                <a:moveTo>
                  <a:pt x="0" y="140385"/>
                </a:moveTo>
                <a:cubicBezTo>
                  <a:pt x="0" y="62853"/>
                  <a:pt x="62853" y="0"/>
                  <a:pt x="140385" y="0"/>
                </a:cubicBezTo>
                <a:lnTo>
                  <a:pt x="2999801" y="0"/>
                </a:lnTo>
                <a:cubicBezTo>
                  <a:pt x="3077333" y="0"/>
                  <a:pt x="3140186" y="62853"/>
                  <a:pt x="3140186" y="140385"/>
                </a:cubicBezTo>
                <a:lnTo>
                  <a:pt x="3140186" y="701906"/>
                </a:lnTo>
                <a:cubicBezTo>
                  <a:pt x="3140186" y="779438"/>
                  <a:pt x="3077333" y="842291"/>
                  <a:pt x="2999801" y="842291"/>
                </a:cubicBezTo>
                <a:lnTo>
                  <a:pt x="140385" y="842291"/>
                </a:lnTo>
                <a:cubicBezTo>
                  <a:pt x="62853" y="842291"/>
                  <a:pt x="0" y="779438"/>
                  <a:pt x="0" y="701906"/>
                </a:cubicBezTo>
                <a:lnTo>
                  <a:pt x="0" y="140385"/>
                </a:ln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5790" tIns="143987" rIns="143987" bIns="143987" numCol="1" spcCol="1270" anchor="ctr" anchorCtr="0">
            <a:noAutofit/>
          </a:bodyPr>
          <a:lstStyle/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800" dirty="0">
                <a:latin typeface="華康新儷粗黑" charset="-120"/>
                <a:ea typeface="華康新儷粗黑" charset="-120"/>
              </a:rPr>
              <a:t>差傳訓練 媒體傳播 </a:t>
            </a:r>
            <a:endParaRPr lang="en-US" altLang="zh-TW" sz="2800" dirty="0" smtClean="0">
              <a:latin typeface="華康新儷粗黑" charset="-120"/>
              <a:ea typeface="華康新儷粗黑" charset="-120"/>
            </a:endParaRPr>
          </a:p>
          <a:p>
            <a:pPr lvl="0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800" dirty="0" smtClean="0">
                <a:latin typeface="華康新儷粗黑" charset="-120"/>
                <a:ea typeface="華康新儷粗黑" charset="-120"/>
              </a:rPr>
              <a:t>校園</a:t>
            </a:r>
            <a:r>
              <a:rPr lang="zh-TW" altLang="zh-TW" sz="2800" dirty="0">
                <a:latin typeface="華康新儷粗黑" charset="-120"/>
                <a:ea typeface="華康新儷粗黑" charset="-120"/>
              </a:rPr>
              <a:t>福音 聖樂發展</a:t>
            </a:r>
            <a:endParaRPr lang="zh-TW" altLang="en-US" sz="2700" kern="1200" dirty="0">
              <a:latin typeface="華康新儷粗黑" charset="-120"/>
              <a:ea typeface="華康新儷粗黑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902957" y="3783576"/>
            <a:ext cx="1630660" cy="1455850"/>
            <a:chOff x="1902957" y="3783576"/>
            <a:chExt cx="1630660" cy="1455850"/>
          </a:xfrm>
        </p:grpSpPr>
        <p:sp>
          <p:nvSpPr>
            <p:cNvPr id="9" name="橢圓 8"/>
            <p:cNvSpPr/>
            <p:nvPr/>
          </p:nvSpPr>
          <p:spPr>
            <a:xfrm>
              <a:off x="3388023" y="4077059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橢圓 18"/>
            <p:cNvSpPr/>
            <p:nvPr/>
          </p:nvSpPr>
          <p:spPr>
            <a:xfrm>
              <a:off x="1902957" y="3783576"/>
              <a:ext cx="1455947" cy="1455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文字方塊 21"/>
            <p:cNvSpPr txBox="1"/>
            <p:nvPr/>
          </p:nvSpPr>
          <p:spPr>
            <a:xfrm>
              <a:off x="2110159" y="422265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願景</a:t>
              </a:r>
              <a:endPara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230199" y="1406841"/>
            <a:ext cx="1455947" cy="2638854"/>
            <a:chOff x="3230199" y="1406841"/>
            <a:chExt cx="1455947" cy="2638854"/>
          </a:xfrm>
        </p:grpSpPr>
        <p:sp>
          <p:nvSpPr>
            <p:cNvPr id="5" name="文字方塊 4"/>
            <p:cNvSpPr txBox="1"/>
            <p:nvPr/>
          </p:nvSpPr>
          <p:spPr>
            <a:xfrm>
              <a:off x="3275856" y="1794726"/>
              <a:ext cx="1107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</a:rPr>
                <a:t>願景</a:t>
              </a:r>
              <a:endParaRPr lang="zh-TW" altLang="en-US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橢圓 3"/>
            <p:cNvSpPr/>
            <p:nvPr/>
          </p:nvSpPr>
          <p:spPr>
            <a:xfrm>
              <a:off x="3667565" y="3695710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橢圓 5"/>
            <p:cNvSpPr/>
            <p:nvPr/>
          </p:nvSpPr>
          <p:spPr>
            <a:xfrm>
              <a:off x="3540024" y="3900101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橢圓 10"/>
            <p:cNvSpPr/>
            <p:nvPr/>
          </p:nvSpPr>
          <p:spPr>
            <a:xfrm>
              <a:off x="3569725" y="1638664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橢圓 11"/>
            <p:cNvSpPr/>
            <p:nvPr/>
          </p:nvSpPr>
          <p:spPr>
            <a:xfrm>
              <a:off x="3764240" y="1522752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橢圓 12"/>
            <p:cNvSpPr/>
            <p:nvPr/>
          </p:nvSpPr>
          <p:spPr>
            <a:xfrm>
              <a:off x="3958172" y="1406841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橢圓 13"/>
            <p:cNvSpPr/>
            <p:nvPr/>
          </p:nvSpPr>
          <p:spPr>
            <a:xfrm>
              <a:off x="4152104" y="1522752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橢圓 14"/>
            <p:cNvSpPr/>
            <p:nvPr/>
          </p:nvSpPr>
          <p:spPr>
            <a:xfrm>
              <a:off x="4346619" y="1638664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橢圓 15"/>
            <p:cNvSpPr/>
            <p:nvPr/>
          </p:nvSpPr>
          <p:spPr>
            <a:xfrm>
              <a:off x="3958172" y="1651414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橢圓 16"/>
            <p:cNvSpPr/>
            <p:nvPr/>
          </p:nvSpPr>
          <p:spPr>
            <a:xfrm>
              <a:off x="3958172" y="1895988"/>
              <a:ext cx="145594" cy="145594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橢圓 20"/>
            <p:cNvSpPr/>
            <p:nvPr/>
          </p:nvSpPr>
          <p:spPr>
            <a:xfrm>
              <a:off x="3230199" y="2136084"/>
              <a:ext cx="1455947" cy="145585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文字方塊 22"/>
            <p:cNvSpPr txBox="1"/>
            <p:nvPr/>
          </p:nvSpPr>
          <p:spPr>
            <a:xfrm>
              <a:off x="3444447" y="2575985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使命</a:t>
              </a:r>
              <a:endPara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1680391" y="1856516"/>
            <a:ext cx="2808313" cy="3228668"/>
          </a:xfrm>
          <a:custGeom>
            <a:avLst/>
            <a:gdLst>
              <a:gd name="connsiteX0" fmla="*/ 0 w 2474308"/>
              <a:gd name="connsiteY0" fmla="*/ 0 h 1650363"/>
              <a:gd name="connsiteX1" fmla="*/ 2474308 w 2474308"/>
              <a:gd name="connsiteY1" fmla="*/ 0 h 1650363"/>
              <a:gd name="connsiteX2" fmla="*/ 2474308 w 2474308"/>
              <a:gd name="connsiteY2" fmla="*/ 1650363 h 1650363"/>
              <a:gd name="connsiteX3" fmla="*/ 0 w 2474308"/>
              <a:gd name="connsiteY3" fmla="*/ 1650363 h 1650363"/>
              <a:gd name="connsiteX4" fmla="*/ 0 w 2474308"/>
              <a:gd name="connsiteY4" fmla="*/ 0 h 165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308" h="1650363">
                <a:moveTo>
                  <a:pt x="0" y="0"/>
                </a:moveTo>
                <a:lnTo>
                  <a:pt x="2474308" y="0"/>
                </a:lnTo>
                <a:lnTo>
                  <a:pt x="2474308" y="1650363"/>
                </a:lnTo>
                <a:lnTo>
                  <a:pt x="0" y="165036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395889" tIns="334264" rIns="334265" bIns="334264" numCol="1" spcCol="1270" anchor="ctr" anchorCtr="0">
            <a:noAutofit/>
          </a:bodyPr>
          <a:lstStyle/>
          <a:p>
            <a:pPr lvl="0" defTabSz="2089150"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>
                <a:latin typeface="華康新儷粗黑" charset="-120"/>
                <a:ea typeface="華康新儷粗黑" charset="-120"/>
              </a:rPr>
              <a:t>讓世人看見教會，認識基督</a:t>
            </a:r>
            <a:r>
              <a:rPr lang="zh-TW" altLang="en-US" sz="2400" b="1" dirty="0" smtClean="0">
                <a:latin typeface="華康新儷粗黑" charset="-120"/>
                <a:ea typeface="華康新儷粗黑" charset="-120"/>
              </a:rPr>
              <a:t>；</a:t>
            </a:r>
            <a:endParaRPr lang="en-US" altLang="zh-TW" sz="2400" b="1" dirty="0" smtClean="0">
              <a:latin typeface="華康新儷粗黑" charset="-120"/>
              <a:ea typeface="華康新儷粗黑" charset="-120"/>
            </a:endParaRPr>
          </a:p>
          <a:p>
            <a:pPr lvl="0" defTabSz="2089150">
              <a:spcBef>
                <a:spcPct val="0"/>
              </a:spcBef>
              <a:spcAft>
                <a:spcPct val="35000"/>
              </a:spcAft>
            </a:pPr>
            <a:r>
              <a:rPr lang="zh-TW" altLang="zh-TW" sz="2400" b="1" dirty="0">
                <a:latin typeface="華康新儷粗黑" charset="-120"/>
                <a:ea typeface="華康新儷粗黑" charset="-120"/>
              </a:rPr>
              <a:t>讓福音深入世界，傳遍地極</a:t>
            </a:r>
            <a:r>
              <a:rPr lang="zh-TW" altLang="zh-TW" sz="2400" b="1" dirty="0" smtClean="0">
                <a:latin typeface="華康新儷粗黑" charset="-120"/>
                <a:ea typeface="華康新儷粗黑" charset="-120"/>
              </a:rPr>
              <a:t>。</a:t>
            </a:r>
            <a:endParaRPr lang="en-US" altLang="zh-TW" sz="2400" b="1" dirty="0" smtClean="0">
              <a:latin typeface="華康新儷粗黑" charset="-120"/>
              <a:ea typeface="華康新儷粗黑" charset="-120"/>
            </a:endParaRPr>
          </a:p>
          <a:p>
            <a:pPr lvl="0" defTabSz="2089150">
              <a:spcBef>
                <a:spcPct val="0"/>
              </a:spcBef>
              <a:spcAft>
                <a:spcPct val="35000"/>
              </a:spcAft>
            </a:pPr>
            <a:r>
              <a:rPr lang="en-US" altLang="zh-TW" sz="17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(</a:t>
            </a:r>
            <a:r>
              <a:rPr lang="zh-TW" altLang="zh-TW" sz="17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西一</a:t>
            </a:r>
            <a:r>
              <a:rPr lang="en-US" altLang="zh-TW" sz="17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28</a:t>
            </a:r>
            <a:r>
              <a:rPr lang="zh-TW" altLang="zh-TW" sz="17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；詩六十七</a:t>
            </a:r>
            <a:r>
              <a:rPr lang="en-US" altLang="zh-TW" sz="17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2)</a:t>
            </a:r>
            <a:r>
              <a:rPr lang="en-US" altLang="zh-TW" sz="1700" b="1" dirty="0">
                <a:solidFill>
                  <a:srgbClr val="FF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 </a:t>
            </a:r>
            <a:endParaRPr lang="zh-TW" altLang="en-US" sz="1700" b="1" kern="1200" dirty="0">
              <a:solidFill>
                <a:srgbClr val="FF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手繪多邊形 8"/>
          <p:cNvSpPr/>
          <p:nvPr/>
        </p:nvSpPr>
        <p:spPr>
          <a:xfrm>
            <a:off x="469091" y="1196700"/>
            <a:ext cx="1649538" cy="1649538"/>
          </a:xfrm>
          <a:custGeom>
            <a:avLst/>
            <a:gdLst>
              <a:gd name="connsiteX0" fmla="*/ 0 w 1649538"/>
              <a:gd name="connsiteY0" fmla="*/ 824769 h 1649538"/>
              <a:gd name="connsiteX1" fmla="*/ 824769 w 1649538"/>
              <a:gd name="connsiteY1" fmla="*/ 0 h 1649538"/>
              <a:gd name="connsiteX2" fmla="*/ 1649538 w 1649538"/>
              <a:gd name="connsiteY2" fmla="*/ 824769 h 1649538"/>
              <a:gd name="connsiteX3" fmla="*/ 824769 w 1649538"/>
              <a:gd name="connsiteY3" fmla="*/ 1649538 h 1649538"/>
              <a:gd name="connsiteX4" fmla="*/ 0 w 1649538"/>
              <a:gd name="connsiteY4" fmla="*/ 824769 h 164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9538" h="1649538">
                <a:moveTo>
                  <a:pt x="0" y="824769"/>
                </a:moveTo>
                <a:cubicBezTo>
                  <a:pt x="0" y="369262"/>
                  <a:pt x="369262" y="0"/>
                  <a:pt x="824769" y="0"/>
                </a:cubicBezTo>
                <a:cubicBezTo>
                  <a:pt x="1280276" y="0"/>
                  <a:pt x="1649538" y="369262"/>
                  <a:pt x="1649538" y="824769"/>
                </a:cubicBezTo>
                <a:cubicBezTo>
                  <a:pt x="1649538" y="1280276"/>
                  <a:pt x="1280276" y="1649538"/>
                  <a:pt x="824769" y="1649538"/>
                </a:cubicBezTo>
                <a:cubicBezTo>
                  <a:pt x="369262" y="1649538"/>
                  <a:pt x="0" y="1280276"/>
                  <a:pt x="0" y="824769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241569" tIns="241569" rIns="241569" bIns="24156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面向</a:t>
            </a:r>
            <a:endParaRPr lang="en-US" altLang="zh-TW" sz="3200" kern="1200" dirty="0" smtClean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世界</a:t>
            </a:r>
            <a:endParaRPr lang="zh-TW" altLang="en-US" sz="3200" kern="1200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0" name="手繪多邊形 9"/>
          <p:cNvSpPr/>
          <p:nvPr/>
        </p:nvSpPr>
        <p:spPr>
          <a:xfrm>
            <a:off x="5891927" y="1856516"/>
            <a:ext cx="2907904" cy="3228668"/>
          </a:xfrm>
          <a:custGeom>
            <a:avLst/>
            <a:gdLst>
              <a:gd name="connsiteX0" fmla="*/ 0 w 2474308"/>
              <a:gd name="connsiteY0" fmla="*/ 0 h 1650363"/>
              <a:gd name="connsiteX1" fmla="*/ 2474308 w 2474308"/>
              <a:gd name="connsiteY1" fmla="*/ 0 h 1650363"/>
              <a:gd name="connsiteX2" fmla="*/ 2474308 w 2474308"/>
              <a:gd name="connsiteY2" fmla="*/ 1650363 h 1650363"/>
              <a:gd name="connsiteX3" fmla="*/ 0 w 2474308"/>
              <a:gd name="connsiteY3" fmla="*/ 1650363 h 1650363"/>
              <a:gd name="connsiteX4" fmla="*/ 0 w 2474308"/>
              <a:gd name="connsiteY4" fmla="*/ 0 h 165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308" h="1650363">
                <a:moveTo>
                  <a:pt x="0" y="0"/>
                </a:moveTo>
                <a:lnTo>
                  <a:pt x="2474308" y="0"/>
                </a:lnTo>
                <a:lnTo>
                  <a:pt x="2474308" y="1650363"/>
                </a:lnTo>
                <a:lnTo>
                  <a:pt x="0" y="1650363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spcFirstLastPara="0" vert="horz" wrap="square" lIns="395890" tIns="334264" rIns="334264" bIns="334264" numCol="1" spcCol="1270" anchor="ctr" anchorCtr="0">
            <a:noAutofit/>
          </a:bodyPr>
          <a:lstStyle/>
          <a:p>
            <a:pPr lvl="0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400" b="1" dirty="0">
                <a:latin typeface="華康新儷粗黑" charset="-120"/>
                <a:ea typeface="華康新儷粗黑" charset="-120"/>
              </a:rPr>
              <a:t>讓神的榮光照耀</a:t>
            </a:r>
            <a:r>
              <a:rPr lang="zh-TW" altLang="zh-TW" sz="2400" b="1" dirty="0" smtClean="0">
                <a:latin typeface="華康新儷粗黑" charset="-120"/>
                <a:ea typeface="華康新儷粗黑" charset="-120"/>
              </a:rPr>
              <a:t>，</a:t>
            </a:r>
            <a:endParaRPr lang="en-US" altLang="zh-TW" sz="2400" b="1" dirty="0" smtClean="0">
              <a:latin typeface="華康新儷粗黑" charset="-120"/>
              <a:ea typeface="華康新儷粗黑" charset="-120"/>
            </a:endParaRPr>
          </a:p>
          <a:p>
            <a:pPr lvl="0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400" b="1" dirty="0">
                <a:latin typeface="華康新儷粗黑" charset="-120"/>
                <a:ea typeface="華康新儷粗黑" charset="-120"/>
              </a:rPr>
              <a:t>讓神的子民聚集</a:t>
            </a:r>
            <a:r>
              <a:rPr lang="zh-TW" altLang="zh-TW" sz="2400" b="1" dirty="0" smtClean="0">
                <a:latin typeface="華康新儷粗黑" charset="-120"/>
                <a:ea typeface="華康新儷粗黑" charset="-120"/>
              </a:rPr>
              <a:t>。</a:t>
            </a:r>
            <a:endParaRPr lang="en-US" altLang="zh-TW" sz="2400" b="1" dirty="0" smtClean="0">
              <a:latin typeface="華康新儷粗黑" charset="-120"/>
              <a:ea typeface="華康新儷粗黑" charset="-120"/>
            </a:endParaRPr>
          </a:p>
          <a:p>
            <a:pPr lvl="0" defTabSz="2089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400" b="1" dirty="0">
                <a:latin typeface="華康新儷粗黑" charset="-120"/>
                <a:ea typeface="華康新儷粗黑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(</a:t>
            </a:r>
            <a:r>
              <a:rPr lang="zh-TW" altLang="zh-TW" sz="24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賽六十</a:t>
            </a:r>
            <a:r>
              <a:rPr lang="en-US" altLang="zh-TW" sz="2400" b="1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1-4)</a:t>
            </a:r>
            <a:endParaRPr lang="zh-TW" altLang="en-US" sz="2400" b="1" kern="1200" dirty="0">
              <a:solidFill>
                <a:srgbClr val="FF0000"/>
              </a:solidFill>
              <a:latin typeface="華康新儷粗黑" charset="-120"/>
              <a:ea typeface="華康新儷粗黑" charset="-120"/>
            </a:endParaRPr>
          </a:p>
        </p:txBody>
      </p:sp>
      <p:sp>
        <p:nvSpPr>
          <p:cNvPr id="12" name="手繪多邊形 11"/>
          <p:cNvSpPr/>
          <p:nvPr/>
        </p:nvSpPr>
        <p:spPr>
          <a:xfrm>
            <a:off x="4592937" y="1196700"/>
            <a:ext cx="1649538" cy="1649538"/>
          </a:xfrm>
          <a:custGeom>
            <a:avLst/>
            <a:gdLst>
              <a:gd name="connsiteX0" fmla="*/ 0 w 1649538"/>
              <a:gd name="connsiteY0" fmla="*/ 824769 h 1649538"/>
              <a:gd name="connsiteX1" fmla="*/ 824769 w 1649538"/>
              <a:gd name="connsiteY1" fmla="*/ 0 h 1649538"/>
              <a:gd name="connsiteX2" fmla="*/ 1649538 w 1649538"/>
              <a:gd name="connsiteY2" fmla="*/ 824769 h 1649538"/>
              <a:gd name="connsiteX3" fmla="*/ 824769 w 1649538"/>
              <a:gd name="connsiteY3" fmla="*/ 1649538 h 1649538"/>
              <a:gd name="connsiteX4" fmla="*/ 0 w 1649538"/>
              <a:gd name="connsiteY4" fmla="*/ 824769 h 164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9538" h="1649538">
                <a:moveTo>
                  <a:pt x="0" y="824769"/>
                </a:moveTo>
                <a:cubicBezTo>
                  <a:pt x="0" y="369262"/>
                  <a:pt x="369262" y="0"/>
                  <a:pt x="824769" y="0"/>
                </a:cubicBezTo>
                <a:cubicBezTo>
                  <a:pt x="1280276" y="0"/>
                  <a:pt x="1649538" y="369262"/>
                  <a:pt x="1649538" y="824769"/>
                </a:cubicBezTo>
                <a:cubicBezTo>
                  <a:pt x="1649538" y="1280276"/>
                  <a:pt x="1280276" y="1649538"/>
                  <a:pt x="824769" y="1649538"/>
                </a:cubicBezTo>
                <a:cubicBezTo>
                  <a:pt x="369262" y="1649538"/>
                  <a:pt x="0" y="1280276"/>
                  <a:pt x="0" y="824769"/>
                </a:cubicBezTo>
                <a:close/>
              </a:path>
            </a:pathLst>
          </a:cu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0" vert="horz" wrap="square" lIns="241569" tIns="241569" rIns="241569" bIns="24156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興起</a:t>
            </a:r>
            <a:endParaRPr lang="en-US" altLang="zh-TW" sz="3200" dirty="0" smtClean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發光</a:t>
            </a:r>
            <a:endParaRPr lang="zh-TW" altLang="en-US" sz="3200" kern="1200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24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/>
          <p:nvPr/>
        </p:nvSpPr>
        <p:spPr>
          <a:xfrm>
            <a:off x="1968110" y="1268760"/>
            <a:ext cx="5805860" cy="5328592"/>
          </a:xfrm>
          <a:custGeom>
            <a:avLst/>
            <a:gdLst>
              <a:gd name="connsiteX0" fmla="*/ 0 w 2474308"/>
              <a:gd name="connsiteY0" fmla="*/ 0 h 1650363"/>
              <a:gd name="connsiteX1" fmla="*/ 2474308 w 2474308"/>
              <a:gd name="connsiteY1" fmla="*/ 0 h 1650363"/>
              <a:gd name="connsiteX2" fmla="*/ 2474308 w 2474308"/>
              <a:gd name="connsiteY2" fmla="*/ 1650363 h 1650363"/>
              <a:gd name="connsiteX3" fmla="*/ 0 w 2474308"/>
              <a:gd name="connsiteY3" fmla="*/ 1650363 h 1650363"/>
              <a:gd name="connsiteX4" fmla="*/ 0 w 2474308"/>
              <a:gd name="connsiteY4" fmla="*/ 0 h 165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308" h="1650363">
                <a:moveTo>
                  <a:pt x="0" y="0"/>
                </a:moveTo>
                <a:lnTo>
                  <a:pt x="2474308" y="0"/>
                </a:lnTo>
                <a:lnTo>
                  <a:pt x="2474308" y="1650363"/>
                </a:lnTo>
                <a:lnTo>
                  <a:pt x="0" y="1650363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395889" tIns="334264" rIns="334265" bIns="334264" numCol="1" spcCol="1270" anchor="ctr" anchorCtr="0">
            <a:noAutofit/>
          </a:bodyPr>
          <a:lstStyle/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在這塊台灣首善之區的土地上，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讓我們可以做到最好。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有最多的</a:t>
            </a: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人才</a:t>
            </a: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可以在這裡聚集，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有最佳的</a:t>
            </a: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地利</a:t>
            </a: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可以讓人看見與親近，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有最好的</a:t>
            </a: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時機</a:t>
            </a: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可以將福音傳向全世界，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我們要在這裡爭取得主所用的契機，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當然，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我們需要虔敬地奉獻財物和心志</a:t>
            </a:r>
          </a:p>
        </p:txBody>
      </p:sp>
      <p:sp>
        <p:nvSpPr>
          <p:cNvPr id="4" name="手繪多邊形 3"/>
          <p:cNvSpPr/>
          <p:nvPr/>
        </p:nvSpPr>
        <p:spPr>
          <a:xfrm>
            <a:off x="971600" y="710900"/>
            <a:ext cx="1649538" cy="1649538"/>
          </a:xfrm>
          <a:custGeom>
            <a:avLst/>
            <a:gdLst>
              <a:gd name="connsiteX0" fmla="*/ 0 w 1649538"/>
              <a:gd name="connsiteY0" fmla="*/ 824769 h 1649538"/>
              <a:gd name="connsiteX1" fmla="*/ 824769 w 1649538"/>
              <a:gd name="connsiteY1" fmla="*/ 0 h 1649538"/>
              <a:gd name="connsiteX2" fmla="*/ 1649538 w 1649538"/>
              <a:gd name="connsiteY2" fmla="*/ 824769 h 1649538"/>
              <a:gd name="connsiteX3" fmla="*/ 824769 w 1649538"/>
              <a:gd name="connsiteY3" fmla="*/ 1649538 h 1649538"/>
              <a:gd name="connsiteX4" fmla="*/ 0 w 1649538"/>
              <a:gd name="connsiteY4" fmla="*/ 824769 h 164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9538" h="1649538">
                <a:moveTo>
                  <a:pt x="0" y="824769"/>
                </a:moveTo>
                <a:cubicBezTo>
                  <a:pt x="0" y="369262"/>
                  <a:pt x="369262" y="0"/>
                  <a:pt x="824769" y="0"/>
                </a:cubicBezTo>
                <a:cubicBezTo>
                  <a:pt x="1280276" y="0"/>
                  <a:pt x="1649538" y="369262"/>
                  <a:pt x="1649538" y="824769"/>
                </a:cubicBezTo>
                <a:cubicBezTo>
                  <a:pt x="1649538" y="1280276"/>
                  <a:pt x="1280276" y="1649538"/>
                  <a:pt x="824769" y="1649538"/>
                </a:cubicBezTo>
                <a:cubicBezTo>
                  <a:pt x="369262" y="1649538"/>
                  <a:pt x="0" y="1280276"/>
                  <a:pt x="0" y="824769"/>
                </a:cubicBezTo>
                <a:close/>
              </a:path>
            </a:pathLst>
          </a:custGeom>
          <a:solidFill>
            <a:srgbClr val="00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241569" tIns="241569" rIns="241569" bIns="241569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得主</a:t>
            </a:r>
            <a:endParaRPr lang="en-US" altLang="zh-TW" sz="2800" dirty="0" smtClean="0">
              <a:solidFill>
                <a:prstClr val="white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所用</a:t>
            </a:r>
            <a:endParaRPr lang="zh-TW" altLang="en-US" sz="2800" dirty="0">
              <a:solidFill>
                <a:prstClr val="white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76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宣牧中心的四大事工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164768786"/>
              </p:ext>
            </p:extLst>
          </p:nvPr>
        </p:nvGraphicFramePr>
        <p:xfrm>
          <a:off x="395536" y="1412776"/>
          <a:ext cx="806489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421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差傳訓練事工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966788" y="1178271"/>
            <a:ext cx="2468102" cy="1974481"/>
            <a:chOff x="1966788" y="1178271"/>
            <a:chExt cx="2468102" cy="1974481"/>
          </a:xfrm>
        </p:grpSpPr>
        <p:sp>
          <p:nvSpPr>
            <p:cNvPr id="8" name="矩形 7"/>
            <p:cNvSpPr/>
            <p:nvPr/>
          </p:nvSpPr>
          <p:spPr>
            <a:xfrm>
              <a:off x="1966788" y="1178271"/>
              <a:ext cx="2468102" cy="197448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文字方塊 14"/>
            <p:cNvSpPr txBox="1"/>
            <p:nvPr/>
          </p:nvSpPr>
          <p:spPr>
            <a:xfrm>
              <a:off x="2101686" y="1283164"/>
              <a:ext cx="225428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長執 </a:t>
              </a:r>
              <a:r>
                <a:rPr lang="zh-TW" altLang="en-US" sz="2000" dirty="0" smtClean="0">
                  <a:latin typeface="華康新儷粗黑" charset="-120"/>
                  <a:ea typeface="華康新儷粗黑" charset="-120"/>
                </a:rPr>
                <a:t> 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志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工 </a:t>
              </a:r>
              <a:r>
                <a:rPr lang="zh-TW" altLang="en-US" sz="2000" dirty="0" smtClean="0">
                  <a:latin typeface="華康新儷粗黑" charset="-120"/>
                  <a:ea typeface="華康新儷粗黑" charset="-120"/>
                </a:rPr>
                <a:t> 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學生</a:t>
              </a:r>
              <a:r>
                <a:rPr lang="zh-TW" altLang="en-US" sz="2000" dirty="0" smtClean="0">
                  <a:latin typeface="華康新儷粗黑" charset="-120"/>
                  <a:ea typeface="華康新儷粗黑" charset="-120"/>
                </a:rPr>
                <a:t>  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退休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同靈</a:t>
              </a:r>
              <a:r>
                <a:rPr lang="en-US" altLang="zh-TW" sz="2000" dirty="0">
                  <a:latin typeface="華康新儷粗黑" charset="-120"/>
                  <a:ea typeface="華康新儷粗黑" charset="-120"/>
                </a:rPr>
                <a:t> 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訓練 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認證 差派</a:t>
              </a:r>
              <a:r>
                <a:rPr lang="en-US" altLang="zh-TW" sz="2000" dirty="0">
                  <a:latin typeface="華康新儷粗黑" charset="-120"/>
                  <a:ea typeface="華康新儷粗黑" charset="-120"/>
                </a:rPr>
                <a:t> 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課程 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教材 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師資</a:t>
              </a:r>
              <a:endParaRPr lang="zh-TW" altLang="zh-TW" sz="2000" dirty="0">
                <a:latin typeface="華康新儷粗黑" charset="-120"/>
                <a:ea typeface="華康新儷粗黑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4681701" y="1192223"/>
            <a:ext cx="2468102" cy="1974481"/>
            <a:chOff x="4681701" y="1192223"/>
            <a:chExt cx="2468102" cy="1974481"/>
          </a:xfrm>
        </p:grpSpPr>
        <p:sp>
          <p:nvSpPr>
            <p:cNvPr id="10" name="矩形 9"/>
            <p:cNvSpPr/>
            <p:nvPr/>
          </p:nvSpPr>
          <p:spPr>
            <a:xfrm>
              <a:off x="4681701" y="1192223"/>
              <a:ext cx="2468102" cy="1974481"/>
            </a:xfrm>
            <a:prstGeom prst="rect">
              <a:avLst/>
            </a:prstGeom>
            <a:solidFill>
              <a:srgbClr val="66FF99"/>
            </a:solidFill>
            <a:ln>
              <a:solidFill>
                <a:srgbClr val="00B05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文字方塊 15"/>
            <p:cNvSpPr txBox="1"/>
            <p:nvPr/>
          </p:nvSpPr>
          <p:spPr>
            <a:xfrm>
              <a:off x="4769742" y="1211363"/>
              <a:ext cx="225053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差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傳福音工人</a:t>
              </a: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由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都市到鄉村</a:t>
              </a: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從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台灣面向世界</a:t>
              </a: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開拓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未得之地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650083" y="3736939"/>
            <a:ext cx="3960441" cy="1974481"/>
            <a:chOff x="2650083" y="3893184"/>
            <a:chExt cx="3960441" cy="1974481"/>
          </a:xfrm>
        </p:grpSpPr>
        <p:sp>
          <p:nvSpPr>
            <p:cNvPr id="12" name="矩形 11"/>
            <p:cNvSpPr/>
            <p:nvPr/>
          </p:nvSpPr>
          <p:spPr>
            <a:xfrm>
              <a:off x="2650083" y="3893184"/>
              <a:ext cx="3960441" cy="19744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文字方塊 16"/>
            <p:cNvSpPr txBox="1"/>
            <p:nvPr/>
          </p:nvSpPr>
          <p:spPr>
            <a:xfrm>
              <a:off x="2771801" y="3987872"/>
              <a:ext cx="374441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教師 醫護 外籍看護 公務人員</a:t>
              </a: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兒童 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青年 上班族</a:t>
              </a:r>
              <a:r>
                <a:rPr lang="en-US" altLang="zh-TW" sz="2000" dirty="0">
                  <a:latin typeface="華康新儷粗黑" charset="-120"/>
                  <a:ea typeface="華康新儷粗黑" charset="-120"/>
                </a:rPr>
                <a:t>   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企業人士</a:t>
              </a:r>
            </a:p>
            <a:p>
              <a:pPr algn="ctr">
                <a:spcBef>
                  <a:spcPts val="1200"/>
                </a:spcBef>
              </a:pPr>
              <a:r>
                <a:rPr lang="en-US" altLang="zh-TW" sz="2000" dirty="0" smtClean="0">
                  <a:latin typeface="華康新儷粗黑" charset="-120"/>
                  <a:ea typeface="華康新儷粗黑" charset="-120"/>
                </a:rPr>
                <a:t>400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人聚會平台</a:t>
              </a:r>
              <a:r>
                <a:rPr lang="en-US" altLang="zh-TW" sz="2000" dirty="0">
                  <a:latin typeface="華康新儷粗黑" charset="-120"/>
                  <a:ea typeface="華康新儷粗黑" charset="-120"/>
                </a:rPr>
                <a:t>     </a:t>
              </a:r>
              <a:endParaRPr lang="zh-TW" altLang="zh-TW" sz="2000" dirty="0">
                <a:latin typeface="華康新儷粗黑" charset="-120"/>
                <a:ea typeface="華康新儷粗黑" charset="-120"/>
              </a:endParaRPr>
            </a:p>
            <a:p>
              <a:pPr algn="ctr">
                <a:spcBef>
                  <a:spcPts val="1200"/>
                </a:spcBef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分</a:t>
              </a: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眾專題 特別活動 社群帶領</a:t>
              </a:r>
            </a:p>
          </p:txBody>
        </p:sp>
      </p:grpSp>
      <p:sp>
        <p:nvSpPr>
          <p:cNvPr id="18" name="文字方塊 17"/>
          <p:cNvSpPr txBox="1"/>
          <p:nvPr/>
        </p:nvSpPr>
        <p:spPr>
          <a:xfrm>
            <a:off x="1943840" y="6274926"/>
            <a:ext cx="585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2400" dirty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接受台總委辦</a:t>
            </a:r>
            <a:r>
              <a:rPr lang="zh-TW" altLang="zh-TW" sz="2400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，分工</a:t>
            </a:r>
            <a:r>
              <a:rPr lang="zh-TW" altLang="zh-TW" sz="2400" dirty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互補運作，齊心宣道</a:t>
            </a:r>
          </a:p>
        </p:txBody>
      </p:sp>
      <p:sp>
        <p:nvSpPr>
          <p:cNvPr id="9" name="手繪多邊形 8"/>
          <p:cNvSpPr/>
          <p:nvPr/>
        </p:nvSpPr>
        <p:spPr>
          <a:xfrm>
            <a:off x="2188917" y="2955305"/>
            <a:ext cx="2196611" cy="691068"/>
          </a:xfrm>
          <a:custGeom>
            <a:avLst/>
            <a:gdLst>
              <a:gd name="connsiteX0" fmla="*/ 0 w 2196611"/>
              <a:gd name="connsiteY0" fmla="*/ 0 h 691068"/>
              <a:gd name="connsiteX1" fmla="*/ 1281356 w 2196611"/>
              <a:gd name="connsiteY1" fmla="*/ 0 h 691068"/>
              <a:gd name="connsiteX2" fmla="*/ 1543119 w 2196611"/>
              <a:gd name="connsiteY2" fmla="*/ -73944 h 691068"/>
              <a:gd name="connsiteX3" fmla="*/ 1830509 w 2196611"/>
              <a:gd name="connsiteY3" fmla="*/ 0 h 691068"/>
              <a:gd name="connsiteX4" fmla="*/ 2196611 w 2196611"/>
              <a:gd name="connsiteY4" fmla="*/ 0 h 691068"/>
              <a:gd name="connsiteX5" fmla="*/ 2196611 w 2196611"/>
              <a:gd name="connsiteY5" fmla="*/ 115178 h 691068"/>
              <a:gd name="connsiteX6" fmla="*/ 2196611 w 2196611"/>
              <a:gd name="connsiteY6" fmla="*/ 115178 h 691068"/>
              <a:gd name="connsiteX7" fmla="*/ 2196611 w 2196611"/>
              <a:gd name="connsiteY7" fmla="*/ 287945 h 691068"/>
              <a:gd name="connsiteX8" fmla="*/ 2196611 w 2196611"/>
              <a:gd name="connsiteY8" fmla="*/ 691068 h 691068"/>
              <a:gd name="connsiteX9" fmla="*/ 1830509 w 2196611"/>
              <a:gd name="connsiteY9" fmla="*/ 691068 h 691068"/>
              <a:gd name="connsiteX10" fmla="*/ 1281356 w 2196611"/>
              <a:gd name="connsiteY10" fmla="*/ 691068 h 691068"/>
              <a:gd name="connsiteX11" fmla="*/ 1281356 w 2196611"/>
              <a:gd name="connsiteY11" fmla="*/ 691068 h 691068"/>
              <a:gd name="connsiteX12" fmla="*/ 0 w 2196611"/>
              <a:gd name="connsiteY12" fmla="*/ 691068 h 691068"/>
              <a:gd name="connsiteX13" fmla="*/ 0 w 2196611"/>
              <a:gd name="connsiteY13" fmla="*/ 287945 h 691068"/>
              <a:gd name="connsiteX14" fmla="*/ 0 w 2196611"/>
              <a:gd name="connsiteY14" fmla="*/ 115178 h 691068"/>
              <a:gd name="connsiteX15" fmla="*/ 0 w 2196611"/>
              <a:gd name="connsiteY15" fmla="*/ 115178 h 691068"/>
              <a:gd name="connsiteX16" fmla="*/ 0 w 2196611"/>
              <a:gd name="connsiteY16" fmla="*/ 0 h 6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96611" h="691068">
                <a:moveTo>
                  <a:pt x="0" y="0"/>
                </a:moveTo>
                <a:lnTo>
                  <a:pt x="1281356" y="0"/>
                </a:lnTo>
                <a:lnTo>
                  <a:pt x="1543119" y="-73944"/>
                </a:lnTo>
                <a:lnTo>
                  <a:pt x="1830509" y="0"/>
                </a:lnTo>
                <a:lnTo>
                  <a:pt x="2196611" y="0"/>
                </a:lnTo>
                <a:lnTo>
                  <a:pt x="2196611" y="115178"/>
                </a:lnTo>
                <a:lnTo>
                  <a:pt x="2196611" y="115178"/>
                </a:lnTo>
                <a:lnTo>
                  <a:pt x="2196611" y="287945"/>
                </a:lnTo>
                <a:lnTo>
                  <a:pt x="2196611" y="691068"/>
                </a:lnTo>
                <a:lnTo>
                  <a:pt x="1830509" y="691068"/>
                </a:lnTo>
                <a:lnTo>
                  <a:pt x="1281356" y="691068"/>
                </a:lnTo>
                <a:lnTo>
                  <a:pt x="1281356" y="691068"/>
                </a:lnTo>
                <a:lnTo>
                  <a:pt x="0" y="691068"/>
                </a:lnTo>
                <a:lnTo>
                  <a:pt x="0" y="287945"/>
                </a:lnTo>
                <a:lnTo>
                  <a:pt x="0" y="115178"/>
                </a:lnTo>
                <a:lnTo>
                  <a:pt x="0" y="11517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訓</a:t>
            </a:r>
            <a:r>
              <a:rPr lang="en-US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 </a:t>
            </a:r>
            <a:r>
              <a:rPr lang="zh-TW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練</a:t>
            </a:r>
            <a:endParaRPr lang="zh-TW" altLang="en-US" sz="2400" kern="1200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1" name="手繪多邊形 10"/>
          <p:cNvSpPr/>
          <p:nvPr/>
        </p:nvSpPr>
        <p:spPr>
          <a:xfrm>
            <a:off x="4903830" y="2955305"/>
            <a:ext cx="2196611" cy="691068"/>
          </a:xfrm>
          <a:custGeom>
            <a:avLst/>
            <a:gdLst>
              <a:gd name="connsiteX0" fmla="*/ 0 w 2196611"/>
              <a:gd name="connsiteY0" fmla="*/ 0 h 691068"/>
              <a:gd name="connsiteX1" fmla="*/ 1281356 w 2196611"/>
              <a:gd name="connsiteY1" fmla="*/ 0 h 691068"/>
              <a:gd name="connsiteX2" fmla="*/ 1543119 w 2196611"/>
              <a:gd name="connsiteY2" fmla="*/ -73944 h 691068"/>
              <a:gd name="connsiteX3" fmla="*/ 1830509 w 2196611"/>
              <a:gd name="connsiteY3" fmla="*/ 0 h 691068"/>
              <a:gd name="connsiteX4" fmla="*/ 2196611 w 2196611"/>
              <a:gd name="connsiteY4" fmla="*/ 0 h 691068"/>
              <a:gd name="connsiteX5" fmla="*/ 2196611 w 2196611"/>
              <a:gd name="connsiteY5" fmla="*/ 115178 h 691068"/>
              <a:gd name="connsiteX6" fmla="*/ 2196611 w 2196611"/>
              <a:gd name="connsiteY6" fmla="*/ 115178 h 691068"/>
              <a:gd name="connsiteX7" fmla="*/ 2196611 w 2196611"/>
              <a:gd name="connsiteY7" fmla="*/ 287945 h 691068"/>
              <a:gd name="connsiteX8" fmla="*/ 2196611 w 2196611"/>
              <a:gd name="connsiteY8" fmla="*/ 691068 h 691068"/>
              <a:gd name="connsiteX9" fmla="*/ 1830509 w 2196611"/>
              <a:gd name="connsiteY9" fmla="*/ 691068 h 691068"/>
              <a:gd name="connsiteX10" fmla="*/ 1281356 w 2196611"/>
              <a:gd name="connsiteY10" fmla="*/ 691068 h 691068"/>
              <a:gd name="connsiteX11" fmla="*/ 1281356 w 2196611"/>
              <a:gd name="connsiteY11" fmla="*/ 691068 h 691068"/>
              <a:gd name="connsiteX12" fmla="*/ 0 w 2196611"/>
              <a:gd name="connsiteY12" fmla="*/ 691068 h 691068"/>
              <a:gd name="connsiteX13" fmla="*/ 0 w 2196611"/>
              <a:gd name="connsiteY13" fmla="*/ 287945 h 691068"/>
              <a:gd name="connsiteX14" fmla="*/ 0 w 2196611"/>
              <a:gd name="connsiteY14" fmla="*/ 115178 h 691068"/>
              <a:gd name="connsiteX15" fmla="*/ 0 w 2196611"/>
              <a:gd name="connsiteY15" fmla="*/ 115178 h 691068"/>
              <a:gd name="connsiteX16" fmla="*/ 0 w 2196611"/>
              <a:gd name="connsiteY16" fmla="*/ 0 h 6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96611" h="691068">
                <a:moveTo>
                  <a:pt x="0" y="0"/>
                </a:moveTo>
                <a:lnTo>
                  <a:pt x="1281356" y="0"/>
                </a:lnTo>
                <a:lnTo>
                  <a:pt x="1543119" y="-73944"/>
                </a:lnTo>
                <a:lnTo>
                  <a:pt x="1830509" y="0"/>
                </a:lnTo>
                <a:lnTo>
                  <a:pt x="2196611" y="0"/>
                </a:lnTo>
                <a:lnTo>
                  <a:pt x="2196611" y="115178"/>
                </a:lnTo>
                <a:lnTo>
                  <a:pt x="2196611" y="115178"/>
                </a:lnTo>
                <a:lnTo>
                  <a:pt x="2196611" y="287945"/>
                </a:lnTo>
                <a:lnTo>
                  <a:pt x="2196611" y="691068"/>
                </a:lnTo>
                <a:lnTo>
                  <a:pt x="1830509" y="691068"/>
                </a:lnTo>
                <a:lnTo>
                  <a:pt x="1281356" y="691068"/>
                </a:lnTo>
                <a:lnTo>
                  <a:pt x="1281356" y="691068"/>
                </a:lnTo>
                <a:lnTo>
                  <a:pt x="0" y="691068"/>
                </a:lnTo>
                <a:lnTo>
                  <a:pt x="0" y="287945"/>
                </a:lnTo>
                <a:lnTo>
                  <a:pt x="0" y="115178"/>
                </a:lnTo>
                <a:lnTo>
                  <a:pt x="0" y="11517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差</a:t>
            </a:r>
            <a:r>
              <a:rPr lang="en-US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 </a:t>
            </a:r>
            <a:r>
              <a:rPr lang="zh-TW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傳</a:t>
            </a:r>
            <a:endParaRPr lang="zh-TW" altLang="en-US" sz="2400" kern="1200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3" name="手繪多邊形 12"/>
          <p:cNvSpPr/>
          <p:nvPr/>
        </p:nvSpPr>
        <p:spPr>
          <a:xfrm>
            <a:off x="3643996" y="5583857"/>
            <a:ext cx="2196611" cy="691068"/>
          </a:xfrm>
          <a:custGeom>
            <a:avLst/>
            <a:gdLst>
              <a:gd name="connsiteX0" fmla="*/ 0 w 2196611"/>
              <a:gd name="connsiteY0" fmla="*/ 0 h 691068"/>
              <a:gd name="connsiteX1" fmla="*/ 1281356 w 2196611"/>
              <a:gd name="connsiteY1" fmla="*/ 0 h 691068"/>
              <a:gd name="connsiteX2" fmla="*/ 1543119 w 2196611"/>
              <a:gd name="connsiteY2" fmla="*/ -73944 h 691068"/>
              <a:gd name="connsiteX3" fmla="*/ 1830509 w 2196611"/>
              <a:gd name="connsiteY3" fmla="*/ 0 h 691068"/>
              <a:gd name="connsiteX4" fmla="*/ 2196611 w 2196611"/>
              <a:gd name="connsiteY4" fmla="*/ 0 h 691068"/>
              <a:gd name="connsiteX5" fmla="*/ 2196611 w 2196611"/>
              <a:gd name="connsiteY5" fmla="*/ 115178 h 691068"/>
              <a:gd name="connsiteX6" fmla="*/ 2196611 w 2196611"/>
              <a:gd name="connsiteY6" fmla="*/ 115178 h 691068"/>
              <a:gd name="connsiteX7" fmla="*/ 2196611 w 2196611"/>
              <a:gd name="connsiteY7" fmla="*/ 287945 h 691068"/>
              <a:gd name="connsiteX8" fmla="*/ 2196611 w 2196611"/>
              <a:gd name="connsiteY8" fmla="*/ 691068 h 691068"/>
              <a:gd name="connsiteX9" fmla="*/ 1830509 w 2196611"/>
              <a:gd name="connsiteY9" fmla="*/ 691068 h 691068"/>
              <a:gd name="connsiteX10" fmla="*/ 1281356 w 2196611"/>
              <a:gd name="connsiteY10" fmla="*/ 691068 h 691068"/>
              <a:gd name="connsiteX11" fmla="*/ 1281356 w 2196611"/>
              <a:gd name="connsiteY11" fmla="*/ 691068 h 691068"/>
              <a:gd name="connsiteX12" fmla="*/ 0 w 2196611"/>
              <a:gd name="connsiteY12" fmla="*/ 691068 h 691068"/>
              <a:gd name="connsiteX13" fmla="*/ 0 w 2196611"/>
              <a:gd name="connsiteY13" fmla="*/ 287945 h 691068"/>
              <a:gd name="connsiteX14" fmla="*/ 0 w 2196611"/>
              <a:gd name="connsiteY14" fmla="*/ 115178 h 691068"/>
              <a:gd name="connsiteX15" fmla="*/ 0 w 2196611"/>
              <a:gd name="connsiteY15" fmla="*/ 115178 h 691068"/>
              <a:gd name="connsiteX16" fmla="*/ 0 w 2196611"/>
              <a:gd name="connsiteY16" fmla="*/ 0 h 691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96611" h="691068">
                <a:moveTo>
                  <a:pt x="0" y="0"/>
                </a:moveTo>
                <a:lnTo>
                  <a:pt x="1281356" y="0"/>
                </a:lnTo>
                <a:lnTo>
                  <a:pt x="1543119" y="-73944"/>
                </a:lnTo>
                <a:lnTo>
                  <a:pt x="1830509" y="0"/>
                </a:lnTo>
                <a:lnTo>
                  <a:pt x="2196611" y="0"/>
                </a:lnTo>
                <a:lnTo>
                  <a:pt x="2196611" y="115178"/>
                </a:lnTo>
                <a:lnTo>
                  <a:pt x="2196611" y="115178"/>
                </a:lnTo>
                <a:lnTo>
                  <a:pt x="2196611" y="287945"/>
                </a:lnTo>
                <a:lnTo>
                  <a:pt x="2196611" y="691068"/>
                </a:lnTo>
                <a:lnTo>
                  <a:pt x="1830509" y="691068"/>
                </a:lnTo>
                <a:lnTo>
                  <a:pt x="1281356" y="691068"/>
                </a:lnTo>
                <a:lnTo>
                  <a:pt x="1281356" y="691068"/>
                </a:lnTo>
                <a:lnTo>
                  <a:pt x="0" y="691068"/>
                </a:lnTo>
                <a:lnTo>
                  <a:pt x="0" y="287945"/>
                </a:lnTo>
                <a:lnTo>
                  <a:pt x="0" y="115178"/>
                </a:lnTo>
                <a:lnTo>
                  <a:pt x="0" y="115178"/>
                </a:lnTo>
                <a:lnTo>
                  <a:pt x="0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zh-TW" sz="24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分 眾 佈 道</a:t>
            </a:r>
            <a:endParaRPr lang="zh-TW" altLang="en-US" sz="2400" kern="1200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04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媒體傳播事工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99592" y="1297130"/>
            <a:ext cx="3453549" cy="5012190"/>
            <a:chOff x="1257867" y="1297130"/>
            <a:chExt cx="3453549" cy="4325493"/>
          </a:xfrm>
        </p:grpSpPr>
        <p:sp>
          <p:nvSpPr>
            <p:cNvPr id="25" name="矩形 24"/>
            <p:cNvSpPr/>
            <p:nvPr/>
          </p:nvSpPr>
          <p:spPr>
            <a:xfrm>
              <a:off x="1277651" y="2841428"/>
              <a:ext cx="3408239" cy="1307652"/>
            </a:xfrm>
            <a:prstGeom prst="rect">
              <a:avLst/>
            </a:prstGeom>
            <a:solidFill>
              <a:srgbClr val="00B050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1" tIns="106680" rIns="106680" bIns="110893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2400" b="1" dirty="0" smtClean="0"/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400" dirty="0" smtClean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開放</a:t>
              </a:r>
              <a:r>
                <a:rPr lang="zh-TW" altLang="zh-TW" sz="2400" dirty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性</a:t>
              </a:r>
              <a:r>
                <a:rPr lang="zh-TW" altLang="zh-TW" sz="2400" dirty="0" smtClean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空間</a:t>
              </a:r>
              <a:endParaRPr lang="en-US" altLang="zh-TW" sz="24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1312313" y="3484776"/>
              <a:ext cx="1654067" cy="664303"/>
            </a:xfrm>
            <a:custGeom>
              <a:avLst/>
              <a:gdLst>
                <a:gd name="connsiteX0" fmla="*/ 0 w 1704119"/>
                <a:gd name="connsiteY0" fmla="*/ 0 h 461744"/>
                <a:gd name="connsiteX1" fmla="*/ 1704119 w 1704119"/>
                <a:gd name="connsiteY1" fmla="*/ 0 h 461744"/>
                <a:gd name="connsiteX2" fmla="*/ 1704119 w 1704119"/>
                <a:gd name="connsiteY2" fmla="*/ 461744 h 461744"/>
                <a:gd name="connsiteX3" fmla="*/ 0 w 1704119"/>
                <a:gd name="connsiteY3" fmla="*/ 461744 h 461744"/>
                <a:gd name="connsiteX4" fmla="*/ 0 w 1704119"/>
                <a:gd name="connsiteY4" fmla="*/ 0 h 46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744">
                  <a:moveTo>
                    <a:pt x="0" y="0"/>
                  </a:moveTo>
                  <a:lnTo>
                    <a:pt x="1704119" y="0"/>
                  </a:lnTo>
                  <a:lnTo>
                    <a:pt x="1704119" y="461744"/>
                  </a:lnTo>
                  <a:lnTo>
                    <a:pt x="0" y="4617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市民小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廣場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多媒體大廳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  <p:sp>
          <p:nvSpPr>
            <p:cNvPr id="27" name="手繪多邊形 26"/>
            <p:cNvSpPr/>
            <p:nvPr/>
          </p:nvSpPr>
          <p:spPr>
            <a:xfrm>
              <a:off x="2980537" y="3484776"/>
              <a:ext cx="1665775" cy="664302"/>
            </a:xfrm>
            <a:custGeom>
              <a:avLst/>
              <a:gdLst>
                <a:gd name="connsiteX0" fmla="*/ 0 w 1704119"/>
                <a:gd name="connsiteY0" fmla="*/ 0 h 461744"/>
                <a:gd name="connsiteX1" fmla="*/ 1704119 w 1704119"/>
                <a:gd name="connsiteY1" fmla="*/ 0 h 461744"/>
                <a:gd name="connsiteX2" fmla="*/ 1704119 w 1704119"/>
                <a:gd name="connsiteY2" fmla="*/ 461744 h 461744"/>
                <a:gd name="connsiteX3" fmla="*/ 0 w 1704119"/>
                <a:gd name="connsiteY3" fmla="*/ 461744 h 461744"/>
                <a:gd name="connsiteX4" fmla="*/ 0 w 1704119"/>
                <a:gd name="connsiteY4" fmla="*/ 0 h 46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744">
                  <a:moveTo>
                    <a:pt x="0" y="0"/>
                  </a:moveTo>
                  <a:lnTo>
                    <a:pt x="1704119" y="0"/>
                  </a:lnTo>
                  <a:lnTo>
                    <a:pt x="1704119" y="461744"/>
                  </a:lnTo>
                  <a:lnTo>
                    <a:pt x="0" y="4617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文創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市集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藝文空間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  <p:sp>
          <p:nvSpPr>
            <p:cNvPr id="28" name="手繪多邊形 27"/>
            <p:cNvSpPr/>
            <p:nvPr/>
          </p:nvSpPr>
          <p:spPr>
            <a:xfrm>
              <a:off x="1303178" y="1297130"/>
              <a:ext cx="3408238" cy="1544298"/>
            </a:xfrm>
            <a:custGeom>
              <a:avLst/>
              <a:gdLst>
                <a:gd name="connsiteX0" fmla="*/ 0 w 3408238"/>
                <a:gd name="connsiteY0" fmla="*/ 540859 h 1544296"/>
                <a:gd name="connsiteX1" fmla="*/ 1511082 w 3408238"/>
                <a:gd name="connsiteY1" fmla="*/ 540859 h 1544296"/>
                <a:gd name="connsiteX2" fmla="*/ 1511082 w 3408238"/>
                <a:gd name="connsiteY2" fmla="*/ 386074 h 1544296"/>
                <a:gd name="connsiteX3" fmla="*/ 1318045 w 3408238"/>
                <a:gd name="connsiteY3" fmla="*/ 386074 h 1544296"/>
                <a:gd name="connsiteX4" fmla="*/ 1704119 w 3408238"/>
                <a:gd name="connsiteY4" fmla="*/ 0 h 1544296"/>
                <a:gd name="connsiteX5" fmla="*/ 2090193 w 3408238"/>
                <a:gd name="connsiteY5" fmla="*/ 386074 h 1544296"/>
                <a:gd name="connsiteX6" fmla="*/ 1897156 w 3408238"/>
                <a:gd name="connsiteY6" fmla="*/ 386074 h 1544296"/>
                <a:gd name="connsiteX7" fmla="*/ 1897156 w 3408238"/>
                <a:gd name="connsiteY7" fmla="*/ 540859 h 1544296"/>
                <a:gd name="connsiteX8" fmla="*/ 3408238 w 3408238"/>
                <a:gd name="connsiteY8" fmla="*/ 540859 h 1544296"/>
                <a:gd name="connsiteX9" fmla="*/ 3408238 w 3408238"/>
                <a:gd name="connsiteY9" fmla="*/ 1544296 h 1544296"/>
                <a:gd name="connsiteX10" fmla="*/ 0 w 3408238"/>
                <a:gd name="connsiteY10" fmla="*/ 1544296 h 1544296"/>
                <a:gd name="connsiteX11" fmla="*/ 0 w 3408238"/>
                <a:gd name="connsiteY11" fmla="*/ 540859 h 15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8238" h="1544296">
                  <a:moveTo>
                    <a:pt x="3408238" y="1003437"/>
                  </a:moveTo>
                  <a:lnTo>
                    <a:pt x="1897156" y="1003437"/>
                  </a:lnTo>
                  <a:lnTo>
                    <a:pt x="1897156" y="1158222"/>
                  </a:lnTo>
                  <a:lnTo>
                    <a:pt x="2090193" y="1158222"/>
                  </a:lnTo>
                  <a:lnTo>
                    <a:pt x="1704119" y="1544295"/>
                  </a:lnTo>
                  <a:lnTo>
                    <a:pt x="1318045" y="1158222"/>
                  </a:lnTo>
                  <a:lnTo>
                    <a:pt x="1511082" y="1158222"/>
                  </a:lnTo>
                  <a:lnTo>
                    <a:pt x="1511082" y="1003437"/>
                  </a:lnTo>
                  <a:lnTo>
                    <a:pt x="0" y="1003437"/>
                  </a:lnTo>
                  <a:lnTo>
                    <a:pt x="0" y="1"/>
                  </a:lnTo>
                  <a:lnTo>
                    <a:pt x="3408238" y="1"/>
                  </a:lnTo>
                  <a:lnTo>
                    <a:pt x="3408238" y="1003437"/>
                  </a:lnTo>
                  <a:close/>
                </a:path>
              </a:pathLst>
            </a:custGeom>
            <a:solidFill>
              <a:srgbClr val="7030A0"/>
            </a:solidFill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1" rIns="106680" bIns="110893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400" dirty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實體媒體傳播</a:t>
              </a:r>
              <a:endParaRPr lang="zh-TW" altLang="en-US" sz="2400" kern="1200" dirty="0"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  <p:sp>
          <p:nvSpPr>
            <p:cNvPr id="29" name="手繪多邊形 28"/>
            <p:cNvSpPr/>
            <p:nvPr/>
          </p:nvSpPr>
          <p:spPr>
            <a:xfrm>
              <a:off x="1314886" y="1838407"/>
              <a:ext cx="3384823" cy="461744"/>
            </a:xfrm>
            <a:custGeom>
              <a:avLst/>
              <a:gdLst>
                <a:gd name="connsiteX0" fmla="*/ 0 w 1704119"/>
                <a:gd name="connsiteY0" fmla="*/ 0 h 461744"/>
                <a:gd name="connsiteX1" fmla="*/ 1704119 w 1704119"/>
                <a:gd name="connsiteY1" fmla="*/ 0 h 461744"/>
                <a:gd name="connsiteX2" fmla="*/ 1704119 w 1704119"/>
                <a:gd name="connsiteY2" fmla="*/ 461744 h 461744"/>
                <a:gd name="connsiteX3" fmla="*/ 0 w 1704119"/>
                <a:gd name="connsiteY3" fmla="*/ 461744 h 461744"/>
                <a:gd name="connsiteX4" fmla="*/ 0 w 1704119"/>
                <a:gd name="connsiteY4" fmla="*/ 0 h 46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744">
                  <a:moveTo>
                    <a:pt x="0" y="0"/>
                  </a:moveTo>
                  <a:lnTo>
                    <a:pt x="1704119" y="0"/>
                  </a:lnTo>
                  <a:lnTo>
                    <a:pt x="1704119" y="461744"/>
                  </a:lnTo>
                  <a:lnTo>
                    <a:pt x="0" y="4617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讓眾人走進來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1257867" y="4509120"/>
              <a:ext cx="3408238" cy="1103809"/>
            </a:xfrm>
            <a:custGeom>
              <a:avLst/>
              <a:gdLst>
                <a:gd name="connsiteX0" fmla="*/ 0 w 3408238"/>
                <a:gd name="connsiteY0" fmla="*/ 0 h 1004093"/>
                <a:gd name="connsiteX1" fmla="*/ 3408238 w 3408238"/>
                <a:gd name="connsiteY1" fmla="*/ 0 h 1004093"/>
                <a:gd name="connsiteX2" fmla="*/ 3408238 w 3408238"/>
                <a:gd name="connsiteY2" fmla="*/ 1004093 h 1004093"/>
                <a:gd name="connsiteX3" fmla="*/ 0 w 3408238"/>
                <a:gd name="connsiteY3" fmla="*/ 1004093 h 1004093"/>
                <a:gd name="connsiteX4" fmla="*/ 0 w 3408238"/>
                <a:gd name="connsiteY4" fmla="*/ 0 h 100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8238" h="1004093">
                  <a:moveTo>
                    <a:pt x="0" y="0"/>
                  </a:moveTo>
                  <a:lnTo>
                    <a:pt x="3408238" y="0"/>
                  </a:lnTo>
                  <a:lnTo>
                    <a:pt x="3408238" y="1004093"/>
                  </a:lnTo>
                  <a:lnTo>
                    <a:pt x="0" y="1004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568563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400" dirty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福音雅集空間</a:t>
              </a:r>
              <a:endParaRPr lang="zh-TW" altLang="en-US" sz="2400" kern="1200" dirty="0"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2980538" y="5061024"/>
              <a:ext cx="1665775" cy="544800"/>
            </a:xfrm>
            <a:custGeom>
              <a:avLst/>
              <a:gdLst>
                <a:gd name="connsiteX0" fmla="*/ 0 w 1704119"/>
                <a:gd name="connsiteY0" fmla="*/ 0 h 461883"/>
                <a:gd name="connsiteX1" fmla="*/ 1704119 w 1704119"/>
                <a:gd name="connsiteY1" fmla="*/ 0 h 461883"/>
                <a:gd name="connsiteX2" fmla="*/ 1704119 w 1704119"/>
                <a:gd name="connsiteY2" fmla="*/ 461883 h 461883"/>
                <a:gd name="connsiteX3" fmla="*/ 0 w 1704119"/>
                <a:gd name="connsiteY3" fmla="*/ 461883 h 461883"/>
                <a:gd name="connsiteX4" fmla="*/ 0 w 1704119"/>
                <a:gd name="connsiteY4" fmla="*/ 0 h 4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883">
                  <a:moveTo>
                    <a:pt x="0" y="0"/>
                  </a:moveTo>
                  <a:lnTo>
                    <a:pt x="1704119" y="0"/>
                  </a:lnTo>
                  <a:lnTo>
                    <a:pt x="1704119" y="461883"/>
                  </a:lnTo>
                  <a:lnTo>
                    <a:pt x="0" y="4618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展演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廳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空中會幕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1257868" y="5061024"/>
              <a:ext cx="1697150" cy="561599"/>
            </a:xfrm>
            <a:custGeom>
              <a:avLst/>
              <a:gdLst>
                <a:gd name="connsiteX0" fmla="*/ 0 w 1704119"/>
                <a:gd name="connsiteY0" fmla="*/ 0 h 461883"/>
                <a:gd name="connsiteX1" fmla="*/ 1704119 w 1704119"/>
                <a:gd name="connsiteY1" fmla="*/ 0 h 461883"/>
                <a:gd name="connsiteX2" fmla="*/ 1704119 w 1704119"/>
                <a:gd name="connsiteY2" fmla="*/ 461883 h 461883"/>
                <a:gd name="connsiteX3" fmla="*/ 0 w 1704119"/>
                <a:gd name="connsiteY3" fmla="*/ 461883 h 461883"/>
                <a:gd name="connsiteX4" fmla="*/ 0 w 1704119"/>
                <a:gd name="connsiteY4" fmla="*/ 0 h 4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883">
                  <a:moveTo>
                    <a:pt x="0" y="0"/>
                  </a:moveTo>
                  <a:lnTo>
                    <a:pt x="1704119" y="0"/>
                  </a:lnTo>
                  <a:lnTo>
                    <a:pt x="1704119" y="461883"/>
                  </a:lnTo>
                  <a:lnTo>
                    <a:pt x="0" y="4618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書房 咖啡廳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社區大學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804093" y="1297130"/>
            <a:ext cx="3437368" cy="5012190"/>
            <a:chOff x="5162368" y="1297130"/>
            <a:chExt cx="3437368" cy="4302378"/>
          </a:xfrm>
        </p:grpSpPr>
        <p:sp>
          <p:nvSpPr>
            <p:cNvPr id="34" name="矩形 33"/>
            <p:cNvSpPr/>
            <p:nvPr/>
          </p:nvSpPr>
          <p:spPr>
            <a:xfrm>
              <a:off x="5186803" y="2826366"/>
              <a:ext cx="3408239" cy="1322714"/>
            </a:xfrm>
            <a:prstGeom prst="rect">
              <a:avLst/>
            </a:prstGeom>
            <a:solidFill>
              <a:srgbClr val="00B050"/>
            </a:solidFill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1" tIns="106680" rIns="106680" bIns="110893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altLang="zh-TW" sz="2400" b="1" dirty="0" smtClean="0"/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400" dirty="0" smtClean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多媒體傳播</a:t>
              </a:r>
              <a:endParaRPr lang="en-US" altLang="zh-TW" sz="24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  <p:sp>
          <p:nvSpPr>
            <p:cNvPr id="35" name="手繪多邊形 34"/>
            <p:cNvSpPr/>
            <p:nvPr/>
          </p:nvSpPr>
          <p:spPr>
            <a:xfrm>
              <a:off x="5205784" y="3484776"/>
              <a:ext cx="3393952" cy="674781"/>
            </a:xfrm>
            <a:custGeom>
              <a:avLst/>
              <a:gdLst>
                <a:gd name="connsiteX0" fmla="*/ 0 w 1704119"/>
                <a:gd name="connsiteY0" fmla="*/ 0 h 461744"/>
                <a:gd name="connsiteX1" fmla="*/ 1704119 w 1704119"/>
                <a:gd name="connsiteY1" fmla="*/ 0 h 461744"/>
                <a:gd name="connsiteX2" fmla="*/ 1704119 w 1704119"/>
                <a:gd name="connsiteY2" fmla="*/ 461744 h 461744"/>
                <a:gd name="connsiteX3" fmla="*/ 0 w 1704119"/>
                <a:gd name="connsiteY3" fmla="*/ 461744 h 461744"/>
                <a:gd name="connsiteX4" fmla="*/ 0 w 1704119"/>
                <a:gd name="connsiteY4" fmla="*/ 0 h 46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744">
                  <a:moveTo>
                    <a:pt x="0" y="0"/>
                  </a:moveTo>
                  <a:lnTo>
                    <a:pt x="1704119" y="0"/>
                  </a:lnTo>
                  <a:lnTo>
                    <a:pt x="1704119" y="461744"/>
                  </a:lnTo>
                  <a:lnTo>
                    <a:pt x="0" y="4617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數位文宣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製作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雲端宣牧中心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  <p:sp>
          <p:nvSpPr>
            <p:cNvPr id="37" name="手繪多邊形 36"/>
            <p:cNvSpPr/>
            <p:nvPr/>
          </p:nvSpPr>
          <p:spPr>
            <a:xfrm>
              <a:off x="5186804" y="1297130"/>
              <a:ext cx="3408238" cy="1544298"/>
            </a:xfrm>
            <a:custGeom>
              <a:avLst/>
              <a:gdLst>
                <a:gd name="connsiteX0" fmla="*/ 0 w 3408238"/>
                <a:gd name="connsiteY0" fmla="*/ 540859 h 1544296"/>
                <a:gd name="connsiteX1" fmla="*/ 1511082 w 3408238"/>
                <a:gd name="connsiteY1" fmla="*/ 540859 h 1544296"/>
                <a:gd name="connsiteX2" fmla="*/ 1511082 w 3408238"/>
                <a:gd name="connsiteY2" fmla="*/ 386074 h 1544296"/>
                <a:gd name="connsiteX3" fmla="*/ 1318045 w 3408238"/>
                <a:gd name="connsiteY3" fmla="*/ 386074 h 1544296"/>
                <a:gd name="connsiteX4" fmla="*/ 1704119 w 3408238"/>
                <a:gd name="connsiteY4" fmla="*/ 0 h 1544296"/>
                <a:gd name="connsiteX5" fmla="*/ 2090193 w 3408238"/>
                <a:gd name="connsiteY5" fmla="*/ 386074 h 1544296"/>
                <a:gd name="connsiteX6" fmla="*/ 1897156 w 3408238"/>
                <a:gd name="connsiteY6" fmla="*/ 386074 h 1544296"/>
                <a:gd name="connsiteX7" fmla="*/ 1897156 w 3408238"/>
                <a:gd name="connsiteY7" fmla="*/ 540859 h 1544296"/>
                <a:gd name="connsiteX8" fmla="*/ 3408238 w 3408238"/>
                <a:gd name="connsiteY8" fmla="*/ 540859 h 1544296"/>
                <a:gd name="connsiteX9" fmla="*/ 3408238 w 3408238"/>
                <a:gd name="connsiteY9" fmla="*/ 1544296 h 1544296"/>
                <a:gd name="connsiteX10" fmla="*/ 0 w 3408238"/>
                <a:gd name="connsiteY10" fmla="*/ 1544296 h 1544296"/>
                <a:gd name="connsiteX11" fmla="*/ 0 w 3408238"/>
                <a:gd name="connsiteY11" fmla="*/ 540859 h 154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8238" h="1544296">
                  <a:moveTo>
                    <a:pt x="3408238" y="1003437"/>
                  </a:moveTo>
                  <a:lnTo>
                    <a:pt x="1897156" y="1003437"/>
                  </a:lnTo>
                  <a:lnTo>
                    <a:pt x="1897156" y="1158222"/>
                  </a:lnTo>
                  <a:lnTo>
                    <a:pt x="2090193" y="1158222"/>
                  </a:lnTo>
                  <a:lnTo>
                    <a:pt x="1704119" y="1544295"/>
                  </a:lnTo>
                  <a:lnTo>
                    <a:pt x="1318045" y="1158222"/>
                  </a:lnTo>
                  <a:lnTo>
                    <a:pt x="1511082" y="1158222"/>
                  </a:lnTo>
                  <a:lnTo>
                    <a:pt x="1511082" y="1003437"/>
                  </a:lnTo>
                  <a:lnTo>
                    <a:pt x="0" y="1003437"/>
                  </a:lnTo>
                  <a:lnTo>
                    <a:pt x="0" y="1"/>
                  </a:lnTo>
                  <a:lnTo>
                    <a:pt x="3408238" y="1"/>
                  </a:lnTo>
                  <a:lnTo>
                    <a:pt x="3408238" y="1003437"/>
                  </a:lnTo>
                  <a:close/>
                </a:path>
              </a:pathLst>
            </a:custGeom>
            <a:solidFill>
              <a:srgbClr val="7030A0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1" rIns="106680" bIns="110893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400" dirty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雲端媒體傳播</a:t>
              </a:r>
              <a:endParaRPr lang="zh-TW" altLang="en-US" sz="2400" kern="1200" dirty="0"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  <p:sp>
          <p:nvSpPr>
            <p:cNvPr id="38" name="手繪多邊形 37"/>
            <p:cNvSpPr/>
            <p:nvPr/>
          </p:nvSpPr>
          <p:spPr>
            <a:xfrm>
              <a:off x="5205784" y="1838407"/>
              <a:ext cx="3374971" cy="461744"/>
            </a:xfrm>
            <a:custGeom>
              <a:avLst/>
              <a:gdLst>
                <a:gd name="connsiteX0" fmla="*/ 0 w 1704119"/>
                <a:gd name="connsiteY0" fmla="*/ 0 h 461744"/>
                <a:gd name="connsiteX1" fmla="*/ 1704119 w 1704119"/>
                <a:gd name="connsiteY1" fmla="*/ 0 h 461744"/>
                <a:gd name="connsiteX2" fmla="*/ 1704119 w 1704119"/>
                <a:gd name="connsiteY2" fmla="*/ 461744 h 461744"/>
                <a:gd name="connsiteX3" fmla="*/ 0 w 1704119"/>
                <a:gd name="connsiteY3" fmla="*/ 461744 h 461744"/>
                <a:gd name="connsiteX4" fmla="*/ 0 w 1704119"/>
                <a:gd name="connsiteY4" fmla="*/ 0 h 46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744">
                  <a:moveTo>
                    <a:pt x="0" y="0"/>
                  </a:moveTo>
                  <a:lnTo>
                    <a:pt x="1704119" y="0"/>
                  </a:lnTo>
                  <a:lnTo>
                    <a:pt x="1704119" y="461744"/>
                  </a:lnTo>
                  <a:lnTo>
                    <a:pt x="0" y="4617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讓福音傳出去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  <p:sp>
          <p:nvSpPr>
            <p:cNvPr id="31" name="手繪多邊形 30"/>
            <p:cNvSpPr/>
            <p:nvPr/>
          </p:nvSpPr>
          <p:spPr>
            <a:xfrm>
              <a:off x="5162368" y="4489339"/>
              <a:ext cx="3408238" cy="1110169"/>
            </a:xfrm>
            <a:custGeom>
              <a:avLst/>
              <a:gdLst>
                <a:gd name="connsiteX0" fmla="*/ 0 w 3408238"/>
                <a:gd name="connsiteY0" fmla="*/ 0 h 1004093"/>
                <a:gd name="connsiteX1" fmla="*/ 3408238 w 3408238"/>
                <a:gd name="connsiteY1" fmla="*/ 0 h 1004093"/>
                <a:gd name="connsiteX2" fmla="*/ 3408238 w 3408238"/>
                <a:gd name="connsiteY2" fmla="*/ 1004093 h 1004093"/>
                <a:gd name="connsiteX3" fmla="*/ 0 w 3408238"/>
                <a:gd name="connsiteY3" fmla="*/ 1004093 h 1004093"/>
                <a:gd name="connsiteX4" fmla="*/ 0 w 3408238"/>
                <a:gd name="connsiteY4" fmla="*/ 0 h 100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8238" h="1004093">
                  <a:moveTo>
                    <a:pt x="0" y="0"/>
                  </a:moveTo>
                  <a:lnTo>
                    <a:pt x="3408238" y="0"/>
                  </a:lnTo>
                  <a:lnTo>
                    <a:pt x="3408238" y="1004093"/>
                  </a:lnTo>
                  <a:lnTo>
                    <a:pt x="0" y="1004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568563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400" dirty="0">
                  <a:latin typeface="華康新儷粗黑" panose="020B0700000000000000" pitchFamily="34" charset="-120"/>
                  <a:ea typeface="華康新儷粗黑" panose="020B0700000000000000" pitchFamily="34" charset="-120"/>
                </a:rPr>
                <a:t>多語真理傳播</a:t>
              </a:r>
              <a:endParaRPr lang="zh-TW" altLang="en-US" sz="2400" kern="1200" dirty="0">
                <a:latin typeface="華康新儷粗黑" panose="020B0700000000000000" pitchFamily="34" charset="-120"/>
                <a:ea typeface="華康新儷粗黑" panose="020B0700000000000000" pitchFamily="34" charset="-120"/>
              </a:endParaRPr>
            </a:p>
          </p:txBody>
        </p:sp>
        <p:sp>
          <p:nvSpPr>
            <p:cNvPr id="32" name="手繪多邊形 31"/>
            <p:cNvSpPr/>
            <p:nvPr/>
          </p:nvSpPr>
          <p:spPr>
            <a:xfrm>
              <a:off x="5183404" y="5061024"/>
              <a:ext cx="3406393" cy="532055"/>
            </a:xfrm>
            <a:custGeom>
              <a:avLst/>
              <a:gdLst>
                <a:gd name="connsiteX0" fmla="*/ 0 w 1704119"/>
                <a:gd name="connsiteY0" fmla="*/ 0 h 461883"/>
                <a:gd name="connsiteX1" fmla="*/ 1704119 w 1704119"/>
                <a:gd name="connsiteY1" fmla="*/ 0 h 461883"/>
                <a:gd name="connsiteX2" fmla="*/ 1704119 w 1704119"/>
                <a:gd name="connsiteY2" fmla="*/ 461883 h 461883"/>
                <a:gd name="connsiteX3" fmla="*/ 0 w 1704119"/>
                <a:gd name="connsiteY3" fmla="*/ 461883 h 461883"/>
                <a:gd name="connsiteX4" fmla="*/ 0 w 1704119"/>
                <a:gd name="connsiteY4" fmla="*/ 0 h 46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119" h="461883">
                  <a:moveTo>
                    <a:pt x="0" y="0"/>
                  </a:moveTo>
                  <a:lnTo>
                    <a:pt x="1704119" y="0"/>
                  </a:lnTo>
                  <a:lnTo>
                    <a:pt x="1704119" y="461883"/>
                  </a:lnTo>
                  <a:lnTo>
                    <a:pt x="0" y="4618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25400" rIns="14224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序列性多語講</a:t>
              </a:r>
              <a:r>
                <a:rPr lang="zh-TW" altLang="zh-TW" sz="2000" dirty="0" smtClean="0">
                  <a:latin typeface="華康新儷粗黑" charset="-120"/>
                  <a:ea typeface="華康新儷粗黑" charset="-120"/>
                </a:rPr>
                <a:t>道</a:t>
              </a:r>
              <a:endParaRPr lang="en-US" altLang="zh-TW" sz="2000" dirty="0" smtClean="0">
                <a:latin typeface="華康新儷粗黑" charset="-120"/>
                <a:ea typeface="華康新儷粗黑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zh-TW" sz="2000" dirty="0">
                  <a:latin typeface="華康新儷粗黑" charset="-120"/>
                  <a:ea typeface="華康新儷粗黑" charset="-120"/>
                </a:rPr>
                <a:t>隨選福音平台</a:t>
              </a:r>
              <a:endParaRPr lang="zh-TW" altLang="en-US" sz="2000" kern="1200" dirty="0">
                <a:latin typeface="華康新儷粗黑" charset="-120"/>
                <a:ea typeface="華康新儷粗黑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083576"/>
          </a:xfrm>
        </p:spPr>
        <p:txBody>
          <a:bodyPr/>
          <a:lstStyle/>
          <a:p>
            <a:pPr marL="109728" indent="0" algn="ctr">
              <a:buNone/>
            </a:pPr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上一代青年建立了真教會的宗教教育系</a:t>
            </a:r>
          </a:p>
          <a:p>
            <a:pPr marL="109728" indent="0" algn="ctr">
              <a:buNone/>
            </a:pPr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這</a:t>
            </a:r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一代青年要藉校園福音成為基督精兵</a:t>
            </a:r>
          </a:p>
          <a:p>
            <a:pPr marL="109728" indent="0" algn="ctr">
              <a:buNone/>
            </a:pPr>
            <a:endParaRPr lang="zh-TW" altLang="en-US" b="1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校園福音事工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055681452"/>
              </p:ext>
            </p:extLst>
          </p:nvPr>
        </p:nvGraphicFramePr>
        <p:xfrm>
          <a:off x="1187624" y="2564904"/>
          <a:ext cx="72008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95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C294BB-57C7-4589-8C33-B6A58347E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DC294BB-57C7-4589-8C33-B6A58347E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D83CB5-E6A2-4C44-936F-BEE1AC21C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DFD83CB5-E6A2-4C44-936F-BEE1AC21CA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56EEF6-46D5-4BD2-BFF6-EE16B8397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D556EEF6-46D5-4BD2-BFF6-EE16B8397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696FB-9F38-43F0-B0DF-DF02F57774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3C0696FB-9F38-43F0-B0DF-DF02F57774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07511"/>
          </a:xfrm>
        </p:spPr>
        <p:txBody>
          <a:bodyPr/>
          <a:lstStyle/>
          <a:p>
            <a:pPr marL="109728" indent="0" algn="ctr">
              <a:buNone/>
            </a:pPr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以聖樂團為基礎，聖樂成為宣牧的前鋒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聖樂</a:t>
            </a:r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發展</a:t>
            </a: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事</a:t>
            </a:r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工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6" name="手繪多邊形 5"/>
          <p:cNvSpPr/>
          <p:nvPr/>
        </p:nvSpPr>
        <p:spPr>
          <a:xfrm rot="20861988">
            <a:off x="558041" y="2594786"/>
            <a:ext cx="2579313" cy="3155610"/>
          </a:xfrm>
          <a:custGeom>
            <a:avLst/>
            <a:gdLst>
              <a:gd name="connsiteX0" fmla="*/ 429894 w 2579313"/>
              <a:gd name="connsiteY0" fmla="*/ 0 h 3155610"/>
              <a:gd name="connsiteX1" fmla="*/ 2149419 w 2579313"/>
              <a:gd name="connsiteY1" fmla="*/ 0 h 3155610"/>
              <a:gd name="connsiteX2" fmla="*/ 2579313 w 2579313"/>
              <a:gd name="connsiteY2" fmla="*/ 429894 h 3155610"/>
              <a:gd name="connsiteX3" fmla="*/ 2579313 w 2579313"/>
              <a:gd name="connsiteY3" fmla="*/ 3155610 h 3155610"/>
              <a:gd name="connsiteX4" fmla="*/ 2579313 w 2579313"/>
              <a:gd name="connsiteY4" fmla="*/ 3155610 h 3155610"/>
              <a:gd name="connsiteX5" fmla="*/ 0 w 2579313"/>
              <a:gd name="connsiteY5" fmla="*/ 3155610 h 3155610"/>
              <a:gd name="connsiteX6" fmla="*/ 0 w 2579313"/>
              <a:gd name="connsiteY6" fmla="*/ 3155610 h 3155610"/>
              <a:gd name="connsiteX7" fmla="*/ 0 w 2579313"/>
              <a:gd name="connsiteY7" fmla="*/ 429894 h 3155610"/>
              <a:gd name="connsiteX8" fmla="*/ 429894 w 2579313"/>
              <a:gd name="connsiteY8" fmla="*/ 0 h 315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9313" h="3155610">
                <a:moveTo>
                  <a:pt x="429894" y="0"/>
                </a:moveTo>
                <a:lnTo>
                  <a:pt x="2149419" y="0"/>
                </a:lnTo>
                <a:cubicBezTo>
                  <a:pt x="2386843" y="0"/>
                  <a:pt x="2579313" y="192470"/>
                  <a:pt x="2579313" y="429894"/>
                </a:cubicBezTo>
                <a:lnTo>
                  <a:pt x="2579313" y="3155610"/>
                </a:lnTo>
                <a:lnTo>
                  <a:pt x="2579313" y="3155610"/>
                </a:lnTo>
                <a:lnTo>
                  <a:pt x="0" y="3155610"/>
                </a:lnTo>
                <a:lnTo>
                  <a:pt x="0" y="3155610"/>
                </a:lnTo>
                <a:lnTo>
                  <a:pt x="0" y="429894"/>
                </a:lnTo>
                <a:cubicBezTo>
                  <a:pt x="0" y="192470"/>
                  <a:pt x="192470" y="0"/>
                  <a:pt x="429894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52" tIns="156392" rIns="217351" bIns="3047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kern="1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華康新儷粗黑" charset="-120"/>
                <a:ea typeface="華康新儷粗黑" charset="-120"/>
              </a:rPr>
              <a:t>聖樂與崇拜</a:t>
            </a:r>
            <a:endParaRPr lang="en-US" altLang="zh-TW" sz="2400" b="1" kern="120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華康新儷粗黑" charset="-120"/>
              <a:ea typeface="華康新儷粗黑" charset="-12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1200" b="1" kern="1200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kern="1200" dirty="0" smtClean="0">
                <a:latin typeface="華康新儷粗黑" charset="-120"/>
                <a:ea typeface="華康新儷粗黑" charset="-120"/>
              </a:rPr>
              <a:t>舉辦聖樂崇拜聚會研習、研討會</a:t>
            </a:r>
            <a:endParaRPr lang="en-US" altLang="zh-TW" sz="2000" kern="1200" dirty="0" smtClean="0"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kern="1200" dirty="0" smtClean="0">
                <a:latin typeface="華康新儷粗黑" charset="-120"/>
                <a:ea typeface="華康新儷粗黑" charset="-120"/>
              </a:rPr>
              <a:t>舉辦聖樂崇拜聚會</a:t>
            </a:r>
            <a:endParaRPr lang="en-US" altLang="zh-TW" sz="2000" kern="1200" dirty="0" smtClean="0"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kern="1200" dirty="0" smtClean="0">
                <a:latin typeface="華康新儷粗黑" charset="-120"/>
                <a:ea typeface="華康新儷粗黑" charset="-120"/>
              </a:rPr>
              <a:t>定期聖樂團演出</a:t>
            </a:r>
            <a:endParaRPr lang="zh-TW" altLang="en-US" sz="2000" kern="1200" dirty="0">
              <a:latin typeface="華康新儷粗黑" charset="-120"/>
              <a:ea typeface="華康新儷粗黑" charset="-120"/>
            </a:endParaRPr>
          </a:p>
        </p:txBody>
      </p:sp>
      <p:sp>
        <p:nvSpPr>
          <p:cNvPr id="7" name="手繪多邊形 6"/>
          <p:cNvSpPr/>
          <p:nvPr/>
        </p:nvSpPr>
        <p:spPr>
          <a:xfrm>
            <a:off x="3275843" y="2356264"/>
            <a:ext cx="2579313" cy="3159834"/>
          </a:xfrm>
          <a:custGeom>
            <a:avLst/>
            <a:gdLst>
              <a:gd name="connsiteX0" fmla="*/ 429894 w 2579313"/>
              <a:gd name="connsiteY0" fmla="*/ 0 h 3159834"/>
              <a:gd name="connsiteX1" fmla="*/ 2149419 w 2579313"/>
              <a:gd name="connsiteY1" fmla="*/ 0 h 3159834"/>
              <a:gd name="connsiteX2" fmla="*/ 2579313 w 2579313"/>
              <a:gd name="connsiteY2" fmla="*/ 429894 h 3159834"/>
              <a:gd name="connsiteX3" fmla="*/ 2579313 w 2579313"/>
              <a:gd name="connsiteY3" fmla="*/ 3159834 h 3159834"/>
              <a:gd name="connsiteX4" fmla="*/ 2579313 w 2579313"/>
              <a:gd name="connsiteY4" fmla="*/ 3159834 h 3159834"/>
              <a:gd name="connsiteX5" fmla="*/ 0 w 2579313"/>
              <a:gd name="connsiteY5" fmla="*/ 3159834 h 3159834"/>
              <a:gd name="connsiteX6" fmla="*/ 0 w 2579313"/>
              <a:gd name="connsiteY6" fmla="*/ 3159834 h 3159834"/>
              <a:gd name="connsiteX7" fmla="*/ 0 w 2579313"/>
              <a:gd name="connsiteY7" fmla="*/ 429894 h 3159834"/>
              <a:gd name="connsiteX8" fmla="*/ 429894 w 2579313"/>
              <a:gd name="connsiteY8" fmla="*/ 0 h 315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9313" h="3159834">
                <a:moveTo>
                  <a:pt x="429894" y="0"/>
                </a:moveTo>
                <a:lnTo>
                  <a:pt x="2149419" y="0"/>
                </a:lnTo>
                <a:cubicBezTo>
                  <a:pt x="2386843" y="0"/>
                  <a:pt x="2579313" y="192470"/>
                  <a:pt x="2579313" y="429894"/>
                </a:cubicBezTo>
                <a:lnTo>
                  <a:pt x="2579313" y="3159834"/>
                </a:lnTo>
                <a:lnTo>
                  <a:pt x="2579313" y="3159834"/>
                </a:lnTo>
                <a:lnTo>
                  <a:pt x="0" y="3159834"/>
                </a:lnTo>
                <a:lnTo>
                  <a:pt x="0" y="3159834"/>
                </a:lnTo>
                <a:lnTo>
                  <a:pt x="0" y="429894"/>
                </a:lnTo>
                <a:cubicBezTo>
                  <a:pt x="0" y="192470"/>
                  <a:pt x="192470" y="0"/>
                  <a:pt x="429894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812304"/>
              <a:satOff val="-18573"/>
              <a:lumOff val="-4706"/>
              <a:alphaOff val="0"/>
            </a:schemeClr>
          </a:fillRef>
          <a:effectRef idx="2">
            <a:schemeClr val="accent3">
              <a:hueOff val="5812304"/>
              <a:satOff val="-18573"/>
              <a:lumOff val="-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52" tIns="156392" rIns="217352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400" b="1" kern="1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華康新儷粗黑" charset="-120"/>
                <a:ea typeface="華康新儷粗黑" charset="-120"/>
              </a:rPr>
              <a:t>聖樂與福音</a:t>
            </a:r>
            <a:endParaRPr lang="en-US" altLang="zh-TW" sz="2400" b="1" kern="120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華康新儷粗黑" charset="-120"/>
              <a:ea typeface="華康新儷粗黑" charset="-120"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1200" b="1" kern="1200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0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華康新儷粗黑" charset="-120"/>
                <a:ea typeface="華康新儷粗黑" charset="-120"/>
              </a:rPr>
              <a:t>培訓聖樂宣道人員</a:t>
            </a:r>
            <a:endParaRPr lang="en-US" altLang="zh-TW" sz="2000" kern="1200" dirty="0" smtClean="0">
              <a:ln>
                <a:noFill/>
              </a:ln>
              <a:solidFill>
                <a:schemeClr val="bg1"/>
              </a:solidFill>
              <a:effectLst/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0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華康新儷粗黑" charset="-120"/>
                <a:ea typeface="華康新儷粗黑" charset="-120"/>
              </a:rPr>
              <a:t>舉辦聖樂佈道會</a:t>
            </a:r>
            <a:endParaRPr lang="en-US" altLang="zh-TW" sz="2000" kern="1200" dirty="0" smtClean="0">
              <a:ln>
                <a:noFill/>
              </a:ln>
              <a:solidFill>
                <a:schemeClr val="bg1"/>
              </a:solidFill>
              <a:effectLst/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0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華康新儷粗黑" charset="-120"/>
                <a:ea typeface="華康新儷粗黑" charset="-120"/>
              </a:rPr>
              <a:t>培養聖樂創作人才</a:t>
            </a:r>
            <a:endParaRPr lang="en-US" altLang="zh-TW" sz="2000" kern="1200" dirty="0" smtClean="0">
              <a:ln>
                <a:noFill/>
              </a:ln>
              <a:solidFill>
                <a:schemeClr val="bg1"/>
              </a:solidFill>
              <a:effectLst/>
              <a:latin typeface="華康新儷粗黑" charset="-120"/>
              <a:ea typeface="華康新儷粗黑" charset="-120"/>
            </a:endParaRPr>
          </a:p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000" kern="1200" dirty="0" smtClean="0">
                <a:ln>
                  <a:noFill/>
                </a:ln>
                <a:solidFill>
                  <a:schemeClr val="bg1"/>
                </a:solidFill>
                <a:effectLst/>
                <a:latin typeface="華康新儷粗黑" charset="-120"/>
                <a:ea typeface="華康新儷粗黑" charset="-120"/>
              </a:rPr>
              <a:t>發行聖樂影音文宣</a:t>
            </a:r>
            <a:endParaRPr lang="zh-TW" altLang="en-US" sz="2000" kern="1200" dirty="0">
              <a:ln>
                <a:noFill/>
              </a:ln>
              <a:solidFill>
                <a:schemeClr val="bg1"/>
              </a:solidFill>
              <a:effectLst/>
              <a:latin typeface="華康新儷粗黑" charset="-120"/>
              <a:ea typeface="華康新儷粗黑" charset="-120"/>
            </a:endParaRPr>
          </a:p>
        </p:txBody>
      </p:sp>
      <p:sp>
        <p:nvSpPr>
          <p:cNvPr id="8" name="手繪多邊形 7"/>
          <p:cNvSpPr/>
          <p:nvPr/>
        </p:nvSpPr>
        <p:spPr>
          <a:xfrm rot="901556">
            <a:off x="6038829" y="2651460"/>
            <a:ext cx="2708302" cy="3291042"/>
          </a:xfrm>
          <a:custGeom>
            <a:avLst/>
            <a:gdLst>
              <a:gd name="connsiteX0" fmla="*/ 429894 w 2579313"/>
              <a:gd name="connsiteY0" fmla="*/ 0 h 3291042"/>
              <a:gd name="connsiteX1" fmla="*/ 2149419 w 2579313"/>
              <a:gd name="connsiteY1" fmla="*/ 0 h 3291042"/>
              <a:gd name="connsiteX2" fmla="*/ 2579313 w 2579313"/>
              <a:gd name="connsiteY2" fmla="*/ 429894 h 3291042"/>
              <a:gd name="connsiteX3" fmla="*/ 2579313 w 2579313"/>
              <a:gd name="connsiteY3" fmla="*/ 3291042 h 3291042"/>
              <a:gd name="connsiteX4" fmla="*/ 2579313 w 2579313"/>
              <a:gd name="connsiteY4" fmla="*/ 3291042 h 3291042"/>
              <a:gd name="connsiteX5" fmla="*/ 0 w 2579313"/>
              <a:gd name="connsiteY5" fmla="*/ 3291042 h 3291042"/>
              <a:gd name="connsiteX6" fmla="*/ 0 w 2579313"/>
              <a:gd name="connsiteY6" fmla="*/ 3291042 h 3291042"/>
              <a:gd name="connsiteX7" fmla="*/ 0 w 2579313"/>
              <a:gd name="connsiteY7" fmla="*/ 429894 h 3291042"/>
              <a:gd name="connsiteX8" fmla="*/ 429894 w 2579313"/>
              <a:gd name="connsiteY8" fmla="*/ 0 h 329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9313" h="3291042">
                <a:moveTo>
                  <a:pt x="429894" y="0"/>
                </a:moveTo>
                <a:lnTo>
                  <a:pt x="2149419" y="0"/>
                </a:lnTo>
                <a:cubicBezTo>
                  <a:pt x="2386843" y="0"/>
                  <a:pt x="2579313" y="192470"/>
                  <a:pt x="2579313" y="429894"/>
                </a:cubicBezTo>
                <a:lnTo>
                  <a:pt x="2579313" y="3291042"/>
                </a:lnTo>
                <a:lnTo>
                  <a:pt x="2579313" y="3291042"/>
                </a:lnTo>
                <a:lnTo>
                  <a:pt x="0" y="3291042"/>
                </a:lnTo>
                <a:lnTo>
                  <a:pt x="0" y="3291042"/>
                </a:lnTo>
                <a:lnTo>
                  <a:pt x="0" y="429894"/>
                </a:lnTo>
                <a:cubicBezTo>
                  <a:pt x="0" y="192470"/>
                  <a:pt x="192470" y="0"/>
                  <a:pt x="429894" y="0"/>
                </a:cubicBez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1624607"/>
              <a:satOff val="-37145"/>
              <a:lumOff val="-9412"/>
              <a:alphaOff val="0"/>
            </a:schemeClr>
          </a:fillRef>
          <a:effectRef idx="2">
            <a:schemeClr val="accent3">
              <a:hueOff val="11624607"/>
              <a:satOff val="-37145"/>
              <a:lumOff val="-941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7351" tIns="156391" rIns="217352" bIns="3048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2400" b="1" kern="12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華康新儷粗黑" charset="-120"/>
                <a:ea typeface="華康新儷粗黑" charset="-120"/>
              </a:rPr>
              <a:t>聖樂與教育</a:t>
            </a:r>
            <a:endParaRPr lang="en-US" altLang="zh-TW" sz="2400" b="1" kern="120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華康新儷粗黑" charset="-120"/>
              <a:ea typeface="華康新儷粗黑" charset="-120"/>
            </a:endParaRP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1200" b="1" kern="1200" dirty="0" smtClean="0">
              <a:latin typeface="華康新儷粗黑" charset="-120"/>
              <a:ea typeface="華康新儷粗黑" charset="-120"/>
            </a:endParaRP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900" kern="1200" dirty="0" smtClean="0">
                <a:latin typeface="華康新儷粗黑" charset="-120"/>
                <a:ea typeface="華康新儷粗黑" charset="-120"/>
              </a:rPr>
              <a:t>舉辦領詩人員研習</a:t>
            </a:r>
            <a:endParaRPr lang="en-US" altLang="zh-TW" sz="1900" kern="1200" dirty="0" smtClean="0">
              <a:latin typeface="華康新儷粗黑" charset="-120"/>
              <a:ea typeface="華康新儷粗黑" charset="-120"/>
            </a:endParaRP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900" kern="1200" dirty="0" smtClean="0">
                <a:latin typeface="華康新儷粗黑" charset="-120"/>
                <a:ea typeface="華康新儷粗黑" charset="-120"/>
              </a:rPr>
              <a:t>舉辦司琴人員研習</a:t>
            </a:r>
            <a:endParaRPr lang="en-US" altLang="zh-TW" sz="1900" kern="1200" dirty="0" smtClean="0">
              <a:latin typeface="華康新儷粗黑" charset="-120"/>
              <a:ea typeface="華康新儷粗黑" charset="-120"/>
            </a:endParaRP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900" kern="1200" dirty="0" smtClean="0">
                <a:latin typeface="華康新儷粗黑" charset="-120"/>
                <a:ea typeface="華康新儷粗黑" charset="-120"/>
              </a:rPr>
              <a:t>舉辦詩班人員研習</a:t>
            </a:r>
            <a:endParaRPr lang="en-US" altLang="zh-TW" sz="1900" kern="1200" dirty="0" smtClean="0">
              <a:latin typeface="華康新儷粗黑" charset="-120"/>
              <a:ea typeface="華康新儷粗黑" charset="-120"/>
            </a:endParaRP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900" kern="1200" dirty="0" smtClean="0">
                <a:latin typeface="華康新儷粗黑" charset="-120"/>
                <a:ea typeface="華康新儷粗黑" charset="-120"/>
              </a:rPr>
              <a:t>詩班成長營、聖樂營</a:t>
            </a:r>
            <a:endParaRPr lang="en-US" altLang="zh-TW" sz="1900" kern="1200" dirty="0" smtClean="0">
              <a:latin typeface="華康新儷粗黑" charset="-120"/>
              <a:ea typeface="華康新儷粗黑" charset="-120"/>
            </a:endParaRPr>
          </a:p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sz="1900" kern="1200" dirty="0" smtClean="0">
                <a:latin typeface="華康新儷粗黑" charset="-120"/>
                <a:ea typeface="華康新儷粗黑" charset="-120"/>
              </a:rPr>
              <a:t>成立聖樂分享圖書館</a:t>
            </a:r>
            <a:endParaRPr lang="zh-TW" altLang="en-US" sz="1900" kern="1200" dirty="0">
              <a:latin typeface="華康新儷粗黑" charset="-120"/>
              <a:ea typeface="華康新儷粗黑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71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496944" cy="4536504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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依據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一、依據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102.12.22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信徒代表大會第</a:t>
            </a:r>
            <a:r>
              <a:rPr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次會議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之決議辦理。</a:t>
            </a:r>
          </a:p>
          <a:p>
            <a:pPr marL="609600" indent="-609600"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二、依據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103.02.23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屆</a:t>
            </a:r>
            <a:r>
              <a:rPr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總會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負責人會第</a:t>
            </a:r>
            <a:r>
              <a:rPr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次會議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之決議辦理。</a:t>
            </a:r>
          </a:p>
          <a:p>
            <a:pPr marL="609600" indent="-609600"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三、依據台灣總會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真台人字第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103-0098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號函聘任貴職為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市民大道宣牧大樓興建委員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</a:p>
          <a:p>
            <a:pPr marL="609600" indent="-609600"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四、依據台灣總會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真台人字第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103-0662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號函聘任貴職為真耶穌教會台灣總會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宣牧大樓營建組成員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辦理。</a:t>
            </a:r>
          </a:p>
          <a:p>
            <a:pPr marL="609600" indent="-609600"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五、依據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103.11.02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市民大道宣牧大樓興建委員會第</a:t>
            </a:r>
            <a:r>
              <a:rPr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次會議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之決議辦理</a:t>
            </a: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7584" y="692696"/>
            <a:ext cx="7560840" cy="864096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4000" dirty="0">
                <a:solidFill>
                  <a:srgbClr val="660033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真耶穌教會宣牧</a:t>
            </a:r>
            <a:r>
              <a:rPr lang="zh-TW" altLang="zh-TW" sz="4000" dirty="0" smtClean="0">
                <a:solidFill>
                  <a:srgbClr val="660033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r>
              <a:rPr lang="zh-TW" altLang="en-US" sz="40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興建委員會</a:t>
            </a:r>
            <a: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endParaRPr lang="en-US" altLang="zh-TW" sz="4800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32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6486790"/>
            <a:ext cx="9144000" cy="404664"/>
            <a:chOff x="0" y="0"/>
            <a:chExt cx="9144000" cy="404664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gradFill>
              <a:gsLst>
                <a:gs pos="3000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TW" altLang="en-US" sz="2000" baseline="0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7" name="圖片 6" descr="tjc-log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9498" y="45742"/>
              <a:ext cx="2734990" cy="358922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gradFill>
            <a:gsLst>
              <a:gs pos="3000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TW" altLang="en-US" sz="2000" baseline="0" dirty="0"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11" name="圖片 10" descr="perspective_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542" y="476672"/>
            <a:ext cx="7658916" cy="4176464"/>
          </a:xfrm>
          <a:prstGeom prst="rect">
            <a:avLst/>
          </a:prstGeom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1079612" y="4153268"/>
            <a:ext cx="6984776" cy="1399968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45720" rIns="45720">
            <a:no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zh-TW" altLang="en-US" sz="30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0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教會宣牧</a:t>
            </a:r>
            <a:r>
              <a:rPr lang="zh-TW" altLang="en-US" sz="30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endParaRPr lang="en-US" altLang="zh-TW" sz="30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algn="ctr"/>
            <a:r>
              <a:rPr lang="zh-TW" altLang="en-US" sz="30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興建</a:t>
            </a:r>
            <a:r>
              <a:rPr lang="zh-TW" altLang="en-US" sz="48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募款</a:t>
            </a:r>
            <a:r>
              <a:rPr lang="zh-TW" altLang="en-US" sz="48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宣導</a:t>
            </a:r>
            <a:r>
              <a:rPr lang="zh-TW" altLang="en-US" sz="30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簡報</a:t>
            </a:r>
            <a:endParaRPr lang="zh-TW" altLang="en-US" sz="30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2" name="副標題 2"/>
          <p:cNvSpPr txBox="1">
            <a:spLocks/>
          </p:cNvSpPr>
          <p:nvPr/>
        </p:nvSpPr>
        <p:spPr>
          <a:xfrm>
            <a:off x="2644875" y="5662680"/>
            <a:ext cx="3854250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空間機能規劃</a:t>
            </a:r>
            <a:endParaRPr lang="zh-TW" altLang="en-US" sz="16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6597124" y="5729274"/>
            <a:ext cx="2520280" cy="7575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報告人：楊新全</a:t>
            </a:r>
          </a:p>
          <a:p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2015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年</a:t>
            </a:r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月</a:t>
            </a:r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11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日</a:t>
            </a:r>
            <a:endParaRPr lang="en-US" altLang="zh-TW" sz="180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endParaRPr lang="zh-TW" altLang="en-US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3833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95288" y="519410"/>
            <a:ext cx="141577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基地位置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11" name="Picture 6" descr="現況圖上彩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268413"/>
            <a:ext cx="7345362" cy="501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2660651" y="1965325"/>
            <a:ext cx="1311275" cy="941388"/>
            <a:chOff x="1676" y="1238"/>
            <a:chExt cx="826" cy="593"/>
          </a:xfrm>
        </p:grpSpPr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676" y="1238"/>
              <a:ext cx="826" cy="593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791" y="0"/>
                </a:cxn>
                <a:cxn ang="0">
                  <a:pos x="826" y="550"/>
                </a:cxn>
                <a:cxn ang="0">
                  <a:pos x="9" y="593"/>
                </a:cxn>
                <a:cxn ang="0">
                  <a:pos x="0" y="129"/>
                </a:cxn>
              </a:cxnLst>
              <a:rect l="0" t="0" r="r" b="b"/>
              <a:pathLst>
                <a:path w="826" h="593">
                  <a:moveTo>
                    <a:pt x="0" y="129"/>
                  </a:moveTo>
                  <a:lnTo>
                    <a:pt x="791" y="0"/>
                  </a:lnTo>
                  <a:lnTo>
                    <a:pt x="826" y="550"/>
                  </a:lnTo>
                  <a:lnTo>
                    <a:pt x="9" y="593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746" y="1434"/>
              <a:ext cx="68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1400" dirty="0">
                  <a:solidFill>
                    <a:schemeClr val="bg1"/>
                  </a:solidFill>
                  <a:latin typeface="華康新儷粗黑" pitchFamily="34" charset="-120"/>
                  <a:ea typeface="華康新儷粗黑" pitchFamily="34" charset="-120"/>
                </a:rPr>
                <a:t>公有停車場</a:t>
              </a:r>
            </a:p>
          </p:txBody>
        </p:sp>
      </p:grpSp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7308850" y="2360614"/>
            <a:ext cx="866775" cy="1379538"/>
            <a:chOff x="4604" y="1487"/>
            <a:chExt cx="546" cy="869"/>
          </a:xfrm>
        </p:grpSpPr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604" y="1487"/>
              <a:ext cx="546" cy="869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546" y="0"/>
                </a:cxn>
                <a:cxn ang="0">
                  <a:pos x="546" y="869"/>
                </a:cxn>
                <a:cxn ang="0">
                  <a:pos x="202" y="851"/>
                </a:cxn>
                <a:cxn ang="0">
                  <a:pos x="0" y="83"/>
                </a:cxn>
              </a:cxnLst>
              <a:rect l="0" t="0" r="r" b="b"/>
              <a:pathLst>
                <a:path w="546" h="869">
                  <a:moveTo>
                    <a:pt x="0" y="83"/>
                  </a:moveTo>
                  <a:lnTo>
                    <a:pt x="546" y="0"/>
                  </a:lnTo>
                  <a:lnTo>
                    <a:pt x="546" y="869"/>
                  </a:lnTo>
                  <a:lnTo>
                    <a:pt x="202" y="85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 rot="4435101">
              <a:off x="4605" y="1846"/>
              <a:ext cx="68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1400" dirty="0">
                  <a:solidFill>
                    <a:schemeClr val="bg1"/>
                  </a:solidFill>
                  <a:latin typeface="華康新儷粗黑" pitchFamily="34" charset="-120"/>
                  <a:ea typeface="華康新儷粗黑" pitchFamily="34" charset="-120"/>
                </a:rPr>
                <a:t>公有停車場</a:t>
              </a:r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2181225" y="5085184"/>
            <a:ext cx="5991225" cy="969962"/>
            <a:chOff x="1383" y="3203"/>
            <a:chExt cx="3774" cy="611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383" y="3203"/>
              <a:ext cx="3774" cy="61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774" y="155"/>
                </a:cxn>
                <a:cxn ang="0">
                  <a:pos x="3774" y="611"/>
                </a:cxn>
                <a:cxn ang="0">
                  <a:pos x="0" y="353"/>
                </a:cxn>
                <a:cxn ang="0">
                  <a:pos x="8" y="0"/>
                </a:cxn>
              </a:cxnLst>
              <a:rect l="0" t="0" r="r" b="b"/>
              <a:pathLst>
                <a:path w="3774" h="611">
                  <a:moveTo>
                    <a:pt x="8" y="0"/>
                  </a:moveTo>
                  <a:lnTo>
                    <a:pt x="3774" y="155"/>
                  </a:lnTo>
                  <a:lnTo>
                    <a:pt x="3774" y="611"/>
                  </a:lnTo>
                  <a:lnTo>
                    <a:pt x="0" y="35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70C0">
                <a:alpha val="49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835" y="3339"/>
              <a:ext cx="68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1400" dirty="0">
                  <a:solidFill>
                    <a:schemeClr val="bg1"/>
                  </a:solidFill>
                  <a:latin typeface="華康新儷粗黑" pitchFamily="34" charset="-120"/>
                  <a:ea typeface="華康新儷粗黑" pitchFamily="34" charset="-120"/>
                </a:rPr>
                <a:t>公有停車場</a:t>
              </a:r>
            </a:p>
          </p:txBody>
        </p:sp>
      </p:grpSp>
      <p:sp>
        <p:nvSpPr>
          <p:cNvPr id="24" name="手繪多邊形 23"/>
          <p:cNvSpPr/>
          <p:nvPr/>
        </p:nvSpPr>
        <p:spPr>
          <a:xfrm>
            <a:off x="4041904" y="4292744"/>
            <a:ext cx="1016000" cy="701040"/>
          </a:xfrm>
          <a:custGeom>
            <a:avLst/>
            <a:gdLst>
              <a:gd name="connsiteX0" fmla="*/ 0 w 1016000"/>
              <a:gd name="connsiteY0" fmla="*/ 91440 h 701040"/>
              <a:gd name="connsiteX1" fmla="*/ 944880 w 1016000"/>
              <a:gd name="connsiteY1" fmla="*/ 0 h 701040"/>
              <a:gd name="connsiteX2" fmla="*/ 1016000 w 1016000"/>
              <a:gd name="connsiteY2" fmla="*/ 614680 h 701040"/>
              <a:gd name="connsiteX3" fmla="*/ 949960 w 1016000"/>
              <a:gd name="connsiteY3" fmla="*/ 701040 h 701040"/>
              <a:gd name="connsiteX4" fmla="*/ 86360 w 1016000"/>
              <a:gd name="connsiteY4" fmla="*/ 614680 h 701040"/>
              <a:gd name="connsiteX5" fmla="*/ 0 w 1016000"/>
              <a:gd name="connsiteY5" fmla="*/ 914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000" h="701040">
                <a:moveTo>
                  <a:pt x="0" y="91440"/>
                </a:moveTo>
                <a:lnTo>
                  <a:pt x="944880" y="0"/>
                </a:lnTo>
                <a:lnTo>
                  <a:pt x="1016000" y="614680"/>
                </a:lnTo>
                <a:lnTo>
                  <a:pt x="949960" y="701040"/>
                </a:lnTo>
                <a:lnTo>
                  <a:pt x="86360" y="614680"/>
                </a:lnTo>
                <a:lnTo>
                  <a:pt x="0" y="9144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chemeClr val="tx1"/>
            </a:solidFill>
          </a:ln>
          <a:effectLst>
            <a:outerShdw blurRad="50800" dist="50800" dir="3360000" algn="l" rotWithShape="0">
              <a:prstClr val="black">
                <a:alpha val="8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基地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2987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95288" y="519410"/>
            <a:ext cx="141577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基地位置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11" name="Picture 6" descr="現況圖上彩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268413"/>
            <a:ext cx="7345362" cy="501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2660651" y="1965325"/>
            <a:ext cx="1311275" cy="941388"/>
            <a:chOff x="1676" y="1238"/>
            <a:chExt cx="826" cy="593"/>
          </a:xfrm>
        </p:grpSpPr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676" y="1238"/>
              <a:ext cx="826" cy="593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791" y="0"/>
                </a:cxn>
                <a:cxn ang="0">
                  <a:pos x="826" y="550"/>
                </a:cxn>
                <a:cxn ang="0">
                  <a:pos x="9" y="593"/>
                </a:cxn>
                <a:cxn ang="0">
                  <a:pos x="0" y="129"/>
                </a:cxn>
              </a:cxnLst>
              <a:rect l="0" t="0" r="r" b="b"/>
              <a:pathLst>
                <a:path w="826" h="593">
                  <a:moveTo>
                    <a:pt x="0" y="129"/>
                  </a:moveTo>
                  <a:lnTo>
                    <a:pt x="791" y="0"/>
                  </a:lnTo>
                  <a:lnTo>
                    <a:pt x="826" y="550"/>
                  </a:lnTo>
                  <a:lnTo>
                    <a:pt x="9" y="593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746" y="1434"/>
              <a:ext cx="68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1400" dirty="0">
                  <a:solidFill>
                    <a:schemeClr val="bg1"/>
                  </a:solidFill>
                  <a:latin typeface="華康新儷粗黑" pitchFamily="34" charset="-120"/>
                  <a:ea typeface="華康新儷粗黑" pitchFamily="34" charset="-120"/>
                </a:rPr>
                <a:t>公有停車場</a:t>
              </a:r>
            </a:p>
          </p:txBody>
        </p:sp>
      </p:grpSp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7308850" y="2360614"/>
            <a:ext cx="866775" cy="1379538"/>
            <a:chOff x="4604" y="1487"/>
            <a:chExt cx="546" cy="869"/>
          </a:xfrm>
        </p:grpSpPr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604" y="1487"/>
              <a:ext cx="546" cy="869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546" y="0"/>
                </a:cxn>
                <a:cxn ang="0">
                  <a:pos x="546" y="869"/>
                </a:cxn>
                <a:cxn ang="0">
                  <a:pos x="202" y="851"/>
                </a:cxn>
                <a:cxn ang="0">
                  <a:pos x="0" y="83"/>
                </a:cxn>
              </a:cxnLst>
              <a:rect l="0" t="0" r="r" b="b"/>
              <a:pathLst>
                <a:path w="546" h="869">
                  <a:moveTo>
                    <a:pt x="0" y="83"/>
                  </a:moveTo>
                  <a:lnTo>
                    <a:pt x="546" y="0"/>
                  </a:lnTo>
                  <a:lnTo>
                    <a:pt x="546" y="869"/>
                  </a:lnTo>
                  <a:lnTo>
                    <a:pt x="202" y="85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 rot="4435101">
              <a:off x="4605" y="1846"/>
              <a:ext cx="68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1400" dirty="0">
                  <a:solidFill>
                    <a:schemeClr val="bg1"/>
                  </a:solidFill>
                  <a:latin typeface="華康新儷粗黑" pitchFamily="34" charset="-120"/>
                  <a:ea typeface="華康新儷粗黑" pitchFamily="34" charset="-120"/>
                </a:rPr>
                <a:t>公有停車場</a:t>
              </a:r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2181225" y="5085184"/>
            <a:ext cx="5991225" cy="969962"/>
            <a:chOff x="1383" y="3203"/>
            <a:chExt cx="3774" cy="611"/>
          </a:xfrm>
        </p:grpSpPr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383" y="3203"/>
              <a:ext cx="3774" cy="61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3774" y="155"/>
                </a:cxn>
                <a:cxn ang="0">
                  <a:pos x="3774" y="611"/>
                </a:cxn>
                <a:cxn ang="0">
                  <a:pos x="0" y="353"/>
                </a:cxn>
                <a:cxn ang="0">
                  <a:pos x="8" y="0"/>
                </a:cxn>
              </a:cxnLst>
              <a:rect l="0" t="0" r="r" b="b"/>
              <a:pathLst>
                <a:path w="3774" h="611">
                  <a:moveTo>
                    <a:pt x="8" y="0"/>
                  </a:moveTo>
                  <a:lnTo>
                    <a:pt x="3774" y="155"/>
                  </a:lnTo>
                  <a:lnTo>
                    <a:pt x="3774" y="611"/>
                  </a:lnTo>
                  <a:lnTo>
                    <a:pt x="0" y="35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70C0">
                <a:alpha val="49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835" y="3339"/>
              <a:ext cx="68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TW" altLang="en-US" sz="1400" dirty="0">
                  <a:solidFill>
                    <a:schemeClr val="bg1"/>
                  </a:solidFill>
                  <a:latin typeface="華康新儷粗黑" pitchFamily="34" charset="-120"/>
                  <a:ea typeface="華康新儷粗黑" pitchFamily="34" charset="-120"/>
                </a:rPr>
                <a:t>公有停車場</a:t>
              </a:r>
            </a:p>
          </p:txBody>
        </p:sp>
      </p:grpSp>
      <p:sp>
        <p:nvSpPr>
          <p:cNvPr id="24" name="手繪多邊形 23"/>
          <p:cNvSpPr/>
          <p:nvPr/>
        </p:nvSpPr>
        <p:spPr>
          <a:xfrm>
            <a:off x="4041904" y="4292744"/>
            <a:ext cx="1016000" cy="701040"/>
          </a:xfrm>
          <a:custGeom>
            <a:avLst/>
            <a:gdLst>
              <a:gd name="connsiteX0" fmla="*/ 0 w 1016000"/>
              <a:gd name="connsiteY0" fmla="*/ 91440 h 701040"/>
              <a:gd name="connsiteX1" fmla="*/ 944880 w 1016000"/>
              <a:gd name="connsiteY1" fmla="*/ 0 h 701040"/>
              <a:gd name="connsiteX2" fmla="*/ 1016000 w 1016000"/>
              <a:gd name="connsiteY2" fmla="*/ 614680 h 701040"/>
              <a:gd name="connsiteX3" fmla="*/ 949960 w 1016000"/>
              <a:gd name="connsiteY3" fmla="*/ 701040 h 701040"/>
              <a:gd name="connsiteX4" fmla="*/ 86360 w 1016000"/>
              <a:gd name="connsiteY4" fmla="*/ 614680 h 701040"/>
              <a:gd name="connsiteX5" fmla="*/ 0 w 1016000"/>
              <a:gd name="connsiteY5" fmla="*/ 91440 h 70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000" h="701040">
                <a:moveTo>
                  <a:pt x="0" y="91440"/>
                </a:moveTo>
                <a:lnTo>
                  <a:pt x="944880" y="0"/>
                </a:lnTo>
                <a:lnTo>
                  <a:pt x="1016000" y="614680"/>
                </a:lnTo>
                <a:lnTo>
                  <a:pt x="949960" y="701040"/>
                </a:lnTo>
                <a:lnTo>
                  <a:pt x="86360" y="614680"/>
                </a:lnTo>
                <a:lnTo>
                  <a:pt x="0" y="91440"/>
                </a:lnTo>
                <a:close/>
              </a:path>
            </a:pathLst>
          </a:custGeom>
          <a:solidFill>
            <a:srgbClr val="C00000"/>
          </a:solidFill>
          <a:ln w="6350">
            <a:solidFill>
              <a:schemeClr val="tx1"/>
            </a:solidFill>
          </a:ln>
          <a:effectLst>
            <a:outerShdw blurRad="50800" dist="50800" dir="3360000" algn="l" rotWithShape="0">
              <a:prstClr val="black">
                <a:alpha val="8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基地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/>
          <p:cNvSpPr txBox="1"/>
          <p:nvPr/>
        </p:nvSpPr>
        <p:spPr>
          <a:xfrm>
            <a:off x="395288" y="519410"/>
            <a:ext cx="141577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基地現況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571"/>
            <a:ext cx="9144000" cy="51397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基地分析</a:t>
            </a:r>
            <a:endParaRPr lang="zh-TW" altLang="en-US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14351224"/>
              </p:ext>
            </p:extLst>
          </p:nvPr>
        </p:nvGraphicFramePr>
        <p:xfrm>
          <a:off x="4355978" y="2774554"/>
          <a:ext cx="4896542" cy="3750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592"/>
                <a:gridCol w="857262"/>
                <a:gridCol w="1013128"/>
                <a:gridCol w="1389560"/>
              </a:tblGrid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所有權人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地號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面積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坪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取得日期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274.07 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75.02.07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701-2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4.24 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94.11.03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701-7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7.13 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94.11.03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702</a:t>
                      </a:r>
                      <a:endParaRPr lang="zh-TW" sz="1800" kern="1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9.98 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94.12.28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 kern="1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701-1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40.23 </a:t>
                      </a:r>
                      <a:endParaRPr lang="zh-TW" sz="1800" kern="100" dirty="0">
                        <a:solidFill>
                          <a:srgbClr val="C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99.07.28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信徒</a:t>
                      </a:r>
                      <a:endParaRPr lang="zh-TW" sz="1800" kern="1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701-3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50.52 </a:t>
                      </a:r>
                      <a:endParaRPr lang="zh-TW" sz="1800" kern="100" dirty="0">
                        <a:solidFill>
                          <a:srgbClr val="C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95.06,07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國產局</a:t>
                      </a:r>
                      <a:endParaRPr lang="zh-TW" sz="1800" kern="1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701-4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1.32 </a:t>
                      </a:r>
                      <a:endParaRPr lang="zh-TW" sz="1800" kern="100" dirty="0">
                        <a:solidFill>
                          <a:srgbClr val="C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國產局</a:t>
                      </a:r>
                      <a:endParaRPr lang="zh-TW" sz="1800" kern="1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701-8</a:t>
                      </a:r>
                      <a:endParaRPr lang="zh-TW" sz="1800" kern="1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C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2.11 </a:t>
                      </a:r>
                      <a:endParaRPr lang="zh-TW" sz="1800" kern="100" dirty="0">
                        <a:solidFill>
                          <a:srgbClr val="C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5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總面積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zh-TW" sz="18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389.62</a:t>
                      </a:r>
                      <a:endParaRPr lang="zh-TW" sz="1800" kern="1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zh-TW" sz="18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24" t="3730" r="4774"/>
          <a:stretch>
            <a:fillRect/>
          </a:stretch>
        </p:blipFill>
        <p:spPr bwMode="auto">
          <a:xfrm>
            <a:off x="0" y="2796696"/>
            <a:ext cx="4355975" cy="372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88505"/>
              </p:ext>
            </p:extLst>
          </p:nvPr>
        </p:nvGraphicFramePr>
        <p:xfrm>
          <a:off x="1043608" y="1196752"/>
          <a:ext cx="7272808" cy="1368150"/>
        </p:xfrm>
        <a:graphic>
          <a:graphicData uri="http://schemas.openxmlformats.org/drawingml/2006/table">
            <a:tbl>
              <a:tblPr firstRow="1" firstCol="1" bandRow="1"/>
              <a:tblGrid>
                <a:gridCol w="3528392"/>
                <a:gridCol w="3744416"/>
              </a:tblGrid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基地</a:t>
                      </a:r>
                      <a:r>
                        <a:rPr lang="zh-TW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面積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華康新儷粗黑" panose="020B0700000000000000" pitchFamily="34" charset="-120"/>
                        <a:ea typeface="華康新儷粗黑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1288m2   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389.62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坪）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使用分區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商</a:t>
                      </a:r>
                      <a:r>
                        <a:rPr lang="zh-TW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三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建蔽率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389.62</a:t>
                      </a:r>
                      <a:r>
                        <a:rPr lang="zh-TW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坪 </a:t>
                      </a: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400" kern="100" dirty="0" smtClean="0">
                          <a:solidFill>
                            <a:srgbClr val="FF0000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45% </a:t>
                      </a: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175.33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坪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基準建築容積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389.62</a:t>
                      </a:r>
                      <a:r>
                        <a:rPr lang="zh-TW" altLang="en-US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坪 </a:t>
                      </a:r>
                      <a:r>
                        <a:rPr lang="en-US" altLang="zh-TW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x </a:t>
                      </a:r>
                      <a:r>
                        <a:rPr lang="en-US" sz="1400" kern="100" dirty="0" smtClean="0">
                          <a:solidFill>
                            <a:srgbClr val="FF0000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225%</a:t>
                      </a:r>
                      <a:r>
                        <a:rPr lang="en-US" sz="1400" kern="100" dirty="0" smtClean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 = 876.6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坪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自設停車位最大為基地面積地下開挖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70% 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華康新儷粗黑" panose="020B0700000000000000" pitchFamily="34" charset="-120"/>
                        <a:ea typeface="華康新儷粗黑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389.62x70%=545.44</a:t>
                      </a: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坪</a:t>
                      </a: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華康新儷粗黑" panose="020B0700000000000000" pitchFamily="34" charset="-120"/>
                          <a:ea typeface="華康新儷粗黑" panose="020B0700000000000000" pitchFamily="34" charset="-120"/>
                          <a:cs typeface="Times New Roman" panose="02020603050405020304" pitchFamily="18" charset="0"/>
                        </a:rPr>
                        <a:t>  </a:t>
                      </a:r>
                      <a:endParaRPr lang="zh-TW" sz="1400" kern="100" dirty="0">
                        <a:solidFill>
                          <a:schemeClr val="tx1"/>
                        </a:solidFill>
                        <a:effectLst/>
                        <a:latin typeface="華康新儷粗黑" panose="020B0700000000000000" pitchFamily="34" charset="-120"/>
                        <a:ea typeface="華康新儷粗黑" panose="020B0700000000000000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8952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土地取得過程及費用</a:t>
            </a:r>
            <a:endParaRPr lang="zh-TW" altLang="zh-TW" dirty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5" y="764704"/>
          <a:ext cx="9143995" cy="5899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95"/>
                <a:gridCol w="1080120"/>
                <a:gridCol w="1080120"/>
                <a:gridCol w="1368152"/>
                <a:gridCol w="1296144"/>
                <a:gridCol w="1224136"/>
                <a:gridCol w="2123728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所有權人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地號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面積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㎡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面積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坪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取得日期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取得成本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備註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906.00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274.07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75.02.07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39,990,643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總會支付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701-2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14.00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4.24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94.11.03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2,730,000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北區代墊，</a:t>
                      </a:r>
                      <a:r>
                        <a:rPr lang="zh-TW" sz="1800" dirty="0">
                          <a:solidFill>
                            <a:srgbClr val="FF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總會分十年攤還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701-7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23.56 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7.13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94.11.03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3,561,750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北區代墊，</a:t>
                      </a:r>
                      <a:r>
                        <a:rPr lang="zh-TW" sz="1800" dirty="0">
                          <a:solidFill>
                            <a:srgbClr val="FF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總會分十年攤還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702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33.00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9.98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94.12.28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10,000,000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北區代墊，</a:t>
                      </a:r>
                      <a:r>
                        <a:rPr lang="zh-TW" sz="1800" dirty="0">
                          <a:solidFill>
                            <a:srgbClr val="FF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總會分十年攤還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總會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701-1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133.00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40.23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 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99.07.28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53,911,550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 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向聖工發展互助基金借款</a:t>
                      </a:r>
                      <a:r>
                        <a:rPr lang="zh-TW" sz="1800" dirty="0" smtClean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，</a:t>
                      </a:r>
                      <a:r>
                        <a:rPr lang="zh-TW" sz="1800" dirty="0" smtClean="0">
                          <a:solidFill>
                            <a:srgbClr val="FF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逐年</a:t>
                      </a:r>
                      <a:r>
                        <a:rPr lang="zh-TW" sz="1800" dirty="0">
                          <a:solidFill>
                            <a:srgbClr val="FF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編列預算攤還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信徒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701-3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167.00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36.26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14.26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 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95.06,07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r>
                        <a:rPr lang="en-US" altLang="zh-TW" sz="1800" dirty="0" smtClean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 smtClean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信徒</a:t>
                      </a:r>
                      <a:r>
                        <a:rPr lang="zh-TW" altLang="zh-TW" sz="1800" dirty="0" smtClean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購買</a:t>
                      </a:r>
                      <a:r>
                        <a:rPr lang="en-US" altLang="zh-TW" sz="1800" dirty="0" smtClean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-</a:t>
                      </a: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信徒奉獻</a:t>
                      </a:r>
                      <a:endParaRPr lang="en-US" altLang="zh-TW" sz="1800" dirty="0" smtClean="0">
                        <a:solidFill>
                          <a:srgbClr val="FF0000"/>
                        </a:solidFill>
                        <a:latin typeface="Gill Sans MT"/>
                        <a:ea typeface="標楷體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dirty="0" smtClean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信徒購買</a:t>
                      </a:r>
                      <a:r>
                        <a:rPr lang="en-US" altLang="zh-TW" sz="1800" dirty="0" smtClean="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-</a:t>
                      </a:r>
                      <a:r>
                        <a:rPr lang="zh-TW" altLang="zh-TW" sz="1800" dirty="0" smtClean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尚未購買</a:t>
                      </a:r>
                      <a:endParaRPr lang="zh-TW" altLang="zh-TW" sz="1800" dirty="0" smtClean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國產局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701-4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4.36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1.32 </a:t>
                      </a:r>
                      <a:endParaRPr lang="zh-TW" sz="18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尚未購買</a:t>
                      </a:r>
                      <a:endParaRPr lang="zh-TW" sz="18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國產局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701-8</a:t>
                      </a:r>
                      <a:endParaRPr lang="zh-TW" sz="1800" dirty="0">
                        <a:solidFill>
                          <a:srgbClr val="FF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6.99 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2.11 </a:t>
                      </a:r>
                      <a:endParaRPr lang="zh-TW" sz="18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　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FF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尚未購買</a:t>
                      </a:r>
                      <a:endParaRPr lang="zh-TW" sz="18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Gill Sans MT"/>
                          <a:ea typeface="標楷體"/>
                          <a:cs typeface="Times New Roman"/>
                        </a:rPr>
                        <a:t>總面積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endParaRPr lang="zh-TW" sz="1800" dirty="0">
                        <a:latin typeface="Gill Sans MT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1,287.91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389.59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已支付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尚待支付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總計</a:t>
                      </a:r>
                      <a:endParaRPr lang="zh-TW" sz="180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110,193,943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23,704,600</a:t>
                      </a:r>
                      <a:endParaRPr lang="zh-TW" sz="1800" dirty="0">
                        <a:solidFill>
                          <a:srgbClr val="0000FF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FF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133,898,543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 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TW" sz="18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須再購買土地每坪以</a:t>
                      </a:r>
                      <a:r>
                        <a:rPr lang="en-US" sz="1800" dirty="0" smtClean="0">
                          <a:solidFill>
                            <a:srgbClr val="0000FF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134</a:t>
                      </a:r>
                      <a:r>
                        <a:rPr lang="zh-TW" sz="1800" dirty="0" smtClea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萬</a:t>
                      </a:r>
                      <a:r>
                        <a:rPr lang="zh-TW" sz="180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估算</a:t>
                      </a:r>
                      <a:endParaRPr lang="zh-TW" sz="1800" dirty="0">
                        <a:solidFill>
                          <a:srgbClr val="000000"/>
                        </a:solidFill>
                        <a:latin typeface="Gill Sans MT"/>
                        <a:ea typeface="STXinwei"/>
                        <a:cs typeface="Times New Roman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16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8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16629"/>
              </p:ext>
            </p:extLst>
          </p:nvPr>
        </p:nvGraphicFramePr>
        <p:xfrm>
          <a:off x="251520" y="1096350"/>
          <a:ext cx="8568955" cy="5760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08116"/>
                <a:gridCol w="3744416"/>
                <a:gridCol w="2016224"/>
                <a:gridCol w="1800199"/>
              </a:tblGrid>
              <a:tr h="14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樓層別</a:t>
                      </a:r>
                    </a:p>
                  </a:txBody>
                  <a:tcPr anchor="ctr" horzOverflow="overflow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空間屬性</a:t>
                      </a:r>
                    </a:p>
                  </a:txBody>
                  <a:tcPr anchor="ctr" horzOverflow="overflow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樓地板面積</a:t>
                      </a:r>
                    </a:p>
                  </a:txBody>
                  <a:tcPr anchor="ctr" horzOverflow="overflow"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陽台面積</a:t>
                      </a:r>
                    </a:p>
                  </a:txBody>
                  <a:tcPr anchor="ctr" horzOverflow="overflow">
                    <a:solidFill>
                      <a:schemeClr val="accent1">
                        <a:alpha val="60000"/>
                      </a:schemeClr>
                    </a:solidFill>
                  </a:tcPr>
                </a:tc>
              </a:tr>
              <a:tr h="127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地下二層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法定停車、設備空間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901.06m</a:t>
                      </a:r>
                      <a:r>
                        <a:rPr kumimoji="1" lang="en-US" altLang="zh-TW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(272.73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charset="0"/>
                      </a:endParaRPr>
                    </a:p>
                  </a:txBody>
                  <a:tcPr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地下一層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防空避難室、法定停車，台電受電室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901.06m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(272.73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一層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CAFÉ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、書房、喜信園區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233.49m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(70.63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4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二層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書房、喜信園區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301.92m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(91.33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321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三層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音樂廳、聖樂發展中心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574.32m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(173.73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63.31m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(19.15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73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四層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音樂廳夾層、媒體傳播中心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252.08m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(76.25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63.31m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(19.15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五層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媒體傳播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中心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577.90m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(174.81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45.38m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(13.73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4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六層</a:t>
                      </a: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差傳訓練中心、學生福音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中心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542.94m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(164.24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86.67m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(26.22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4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七層</a:t>
                      </a: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差傳訓練中心、學生福音</a:t>
                      </a: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中心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542.94m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(164.24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86.67m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(26.22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4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八層</a:t>
                      </a: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住宿、研討交誼空間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527.33m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(159.52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86.67m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(26.22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455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九層</a:t>
                      </a: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住宿、研討交誼空間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473.25m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(143.16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45.38m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(13.73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2735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十層</a:t>
                      </a: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餐廳、多功能交誼空間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397.25m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(120.17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屋突一層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電梯機房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72.23m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(21.85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42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屋突二層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電梯機房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72.23m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(21.85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2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屋突三層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chemeClr val="accent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水塔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72.23m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(21.85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lang="zh-TW" altLang="en-US" sz="1400" dirty="0" smtClean="0"/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400" dirty="0" smtClean="0"/>
                    </a:p>
                  </a:txBody>
                  <a:tcPr anchor="ctr" horzOverflow="overflow"/>
                </a:tc>
              </a:tr>
              <a:tr h="1805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樓地板面積</a:t>
                      </a:r>
                      <a:endParaRPr kumimoji="1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rgbClr val="FF0000">
                        <a:alpha val="5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繁黑體 Std B" pitchFamily="34" charset="-120"/>
                        <a:ea typeface="Adobe 繁黑體 Std B" pitchFamily="34" charset="-120"/>
                        <a:cs typeface="新細明體" charset="-12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6457.83m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(1953.49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charset="0"/>
                      </a:endParaRPr>
                    </a:p>
                  </a:txBody>
                  <a:tcPr anchor="ctr" horzOverflow="overflow">
                    <a:solidFill>
                      <a:srgbClr val="FF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477.39m</a:t>
                      </a:r>
                      <a:r>
                        <a:rPr kumimoji="1" lang="en-US" altLang="zh-TW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2 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(144.41</a:t>
                      </a:r>
                      <a:r>
                        <a:rPr kumimoji="1" lang="zh-TW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Times New Roman" charset="0"/>
                        </a:rPr>
                        <a:t>)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Times New Roman" charset="0"/>
                      </a:endParaRPr>
                    </a:p>
                  </a:txBody>
                  <a:tcPr anchor="ctr" horzOverflow="overflow"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1805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總樓地板面積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含陽台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儷中黑" panose="020B0509000000000000" pitchFamily="49" charset="-120"/>
                          <a:ea typeface="華康儷中黑" panose="020B0509000000000000" pitchFamily="49" charset="-120"/>
                          <a:cs typeface="新細明體" charset="-120"/>
                        </a:rPr>
                        <a:t>)</a:t>
                      </a:r>
                      <a:endParaRPr kumimoji="1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儷中黑" panose="020B0509000000000000" pitchFamily="49" charset="-120"/>
                        <a:ea typeface="華康儷中黑" panose="020B0509000000000000" pitchFamily="49" charset="-120"/>
                        <a:cs typeface="新細明體" charset="-120"/>
                      </a:endParaRPr>
                    </a:p>
                  </a:txBody>
                  <a:tcPr anchor="ctr" horzOverflow="overflow">
                    <a:solidFill>
                      <a:srgbClr val="FF0000">
                        <a:alpha val="52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新儷粗黑" pitchFamily="34" charset="-120"/>
                          <a:ea typeface="華康新儷粗黑" pitchFamily="34" charset="-120"/>
                          <a:cs typeface="Times New Roman" charset="0"/>
                        </a:rPr>
                        <a:t>6935.22</a:t>
                      </a:r>
                      <a:r>
                        <a:rPr kumimoji="1" lang="en-US" altLang="zh-TW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新儷粗黑" pitchFamily="34" charset="-120"/>
                          <a:ea typeface="華康新儷粗黑" pitchFamily="34" charset="-120"/>
                          <a:cs typeface="Times New Roman" charset="0"/>
                        </a:rPr>
                        <a:t>m</a:t>
                      </a:r>
                      <a:r>
                        <a:rPr kumimoji="1" lang="en-US" altLang="zh-TW" sz="1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新儷粗黑" pitchFamily="34" charset="-120"/>
                          <a:ea typeface="華康新儷粗黑" pitchFamily="34" charset="-120"/>
                          <a:cs typeface="Times New Roman" charset="0"/>
                        </a:rPr>
                        <a:t>2 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新儷粗黑" pitchFamily="34" charset="-120"/>
                          <a:ea typeface="華康新儷粗黑" pitchFamily="34" charset="-120"/>
                          <a:cs typeface="Times New Roman" charset="0"/>
                        </a:rPr>
                        <a:t>(2097.90</a:t>
                      </a:r>
                      <a:r>
                        <a:rPr kumimoji="1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華康新儷粗黑" pitchFamily="34" charset="-120"/>
                          <a:ea typeface="華康新儷粗黑" pitchFamily="34" charset="-120"/>
                          <a:cs typeface="Times New Roman" charset="0"/>
                        </a:rPr>
                        <a:t>坪</a:t>
                      </a:r>
                      <a:r>
                        <a:rPr kumimoji="1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華康新儷粗黑" pitchFamily="34" charset="-120"/>
                          <a:ea typeface="華康新儷粗黑" pitchFamily="34" charset="-120"/>
                          <a:cs typeface="Times New Roman" charset="0"/>
                        </a:rPr>
                        <a:t>)</a:t>
                      </a:r>
                      <a:endParaRPr kumimoji="1" lang="zh-TW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華康新儷粗黑" pitchFamily="34" charset="-120"/>
                        <a:ea typeface="華康新儷粗黑" pitchFamily="34" charset="-120"/>
                        <a:cs typeface="Times New Roman" charset="0"/>
                      </a:endParaRPr>
                    </a:p>
                  </a:txBody>
                  <a:tcPr anchor="ctr" horzOverflow="overflow">
                    <a:solidFill>
                      <a:srgbClr val="FF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繁黑體 Std B" pitchFamily="34" charset="-120"/>
                        <a:ea typeface="Adobe 繁黑體 Std B" pitchFamily="34" charset="-120"/>
                        <a:cs typeface="Times New Roman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395288" y="519410"/>
            <a:ext cx="1723549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面積計算表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00628" y="2679078"/>
            <a:ext cx="2023266" cy="918379"/>
            <a:chOff x="5000628" y="2097872"/>
            <a:chExt cx="2023266" cy="918379"/>
          </a:xfrm>
        </p:grpSpPr>
        <p:sp>
          <p:nvSpPr>
            <p:cNvPr id="4" name="矩形 3"/>
            <p:cNvSpPr/>
            <p:nvPr/>
          </p:nvSpPr>
          <p:spPr>
            <a:xfrm>
              <a:off x="5000628" y="2708275"/>
              <a:ext cx="2016122" cy="307976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5007772" y="2097872"/>
              <a:ext cx="2016122" cy="307976"/>
            </a:xfrm>
            <a:prstGeom prst="rect">
              <a:avLst/>
            </a:prstGeom>
            <a:solidFill>
              <a:schemeClr val="accent6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95288" y="519410"/>
            <a:ext cx="233910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2DA2BF">
                    <a:lumMod val="50000"/>
                  </a:srgbClr>
                </a:solidFill>
                <a:latin typeface="華康新儷粗黑" charset="-120"/>
                <a:ea typeface="華康新儷粗黑" charset="-120"/>
              </a:rPr>
              <a:t>建築經費概算表</a:t>
            </a:r>
            <a:endParaRPr lang="zh-TW" altLang="en-US" sz="2400" dirty="0">
              <a:solidFill>
                <a:srgbClr val="2DA2BF">
                  <a:lumMod val="50000"/>
                </a:srgbClr>
              </a:solidFill>
              <a:latin typeface="華康新儷粗黑" charset="-120"/>
              <a:ea typeface="華康新儷粗黑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762350"/>
              </p:ext>
            </p:extLst>
          </p:nvPr>
        </p:nvGraphicFramePr>
        <p:xfrm>
          <a:off x="500033" y="1071546"/>
          <a:ext cx="8429685" cy="5385278"/>
        </p:xfrm>
        <a:graphic>
          <a:graphicData uri="http://schemas.openxmlformats.org/drawingml/2006/table">
            <a:tbl>
              <a:tblPr/>
              <a:tblGrid>
                <a:gridCol w="857256"/>
                <a:gridCol w="5322131"/>
                <a:gridCol w="2250298"/>
              </a:tblGrid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 次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    程     項    目   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 價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壹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假設工程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8,793,208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安全設施及土方工程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12,279,426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安全觀測系統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630,001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結構體工程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67,967,462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隔間及裝修工程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37,576,805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雜項工程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5,415,837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電梯工程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2,400,000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門窗工程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11,789,300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環境及綠化工程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2,351,253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浴廁設備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570,936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152,292,908</a:t>
                      </a:r>
                      <a:r>
                        <a:rPr lang="en-US" altLang="zh-TW" sz="1200" b="0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貳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水電工程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電氣設備工程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15,300,377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弱電設備工程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4,393,063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給排水設備工程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10,314,257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10,261,488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空調設備工程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5,085,535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臨時水電工程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491,868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繪製施工圖費用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含竣工圖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費用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500,000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水電廠商管理費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3,243,690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49,582,14</a:t>
                      </a:r>
                      <a:r>
                        <a:rPr lang="en-US" altLang="zh-TW" sz="1200" b="0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間接工程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營造工程財產損失險綜合保險、第</a:t>
                      </a:r>
                      <a:r>
                        <a:rPr lang="en-US" altLang="zh-TW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人意外責任險、僱主意外責任險</a:t>
                      </a:r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2,264,835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包商工地管理費、利潤及工程雜項費用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16,150,006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勞工安全衛生管理費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605,625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環保清潔費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2,018,750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工程品管費用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2,018,750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試驗費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605,625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23,663,590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肆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室內裝修工程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60,000,000</a:t>
                      </a:r>
                      <a:endParaRPr lang="en-US" altLang="zh-TW" sz="1200" b="1" i="0" u="none" strike="noStrike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壹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貳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肆  總計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285,538,643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伍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加值營業稅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14,276,932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壹</a:t>
                      </a: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貳</a:t>
                      </a: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</a:t>
                      </a: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肆 </a:t>
                      </a:r>
                      <a:r>
                        <a:rPr lang="en-US" altLang="zh-TW" sz="14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伍   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299,815,575</a:t>
                      </a:r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914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elevation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513"/>
            <a:ext cx="6732240" cy="470210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43790" y="5679016"/>
            <a:ext cx="7332666" cy="774320"/>
          </a:xfrm>
          <a:prstGeom prst="rect">
            <a:avLst/>
          </a:prstGeom>
          <a:solidFill>
            <a:srgbClr val="666699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B1~B2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停車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  <a:cs typeface="華康中黑體" pitchFamily="49" charset="-120"/>
              </a:rPr>
              <a:t>、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  <a:cs typeface="華康中黑體" pitchFamily="49" charset="-120"/>
              </a:rPr>
              <a:t>設備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43790" y="2225184"/>
            <a:ext cx="7332666" cy="1044560"/>
          </a:xfrm>
          <a:prstGeom prst="rect">
            <a:avLst/>
          </a:prstGeom>
          <a:solidFill>
            <a:srgbClr val="33CCCC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8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~10F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住宿、研討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70460" y="4943840"/>
            <a:ext cx="7305996" cy="810774"/>
          </a:xfrm>
          <a:prstGeom prst="rect">
            <a:avLst/>
          </a:prstGeom>
          <a:solidFill>
            <a:srgbClr val="FFFF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kumimoji="0" lang="en-US" altLang="zh-TW" sz="2000" dirty="0" smtClean="0">
                <a:latin typeface="Swis721 BlkEx BT" pitchFamily="34" charset="0"/>
                <a:ea typeface="華康超黑體" pitchFamily="49" charset="-120"/>
              </a:rPr>
              <a:t>				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1~2F</a:t>
            </a: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 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20500000000000000" charset="-120"/>
                <a:ea typeface="華康新儷粗黑" panose="02020500000000000000" charset="-120"/>
              </a:rPr>
              <a:t>喜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信園區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43790" y="4328160"/>
            <a:ext cx="7332666" cy="615680"/>
          </a:xfrm>
          <a:prstGeom prst="rect">
            <a:avLst/>
          </a:prstGeom>
          <a:solidFill>
            <a:srgbClr val="FF66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kumimoji="0" lang="en-US" altLang="zh-TW" sz="2000" dirty="0" smtClean="0">
                <a:latin typeface="Swis721 BlkEx BT" pitchFamily="34" charset="0"/>
                <a:ea typeface="華康超黑體" pitchFamily="49" charset="-120"/>
              </a:rPr>
              <a:t>				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3~4F</a:t>
            </a: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音樂、展演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343790" y="3284984"/>
            <a:ext cx="7332666" cy="720080"/>
          </a:xfrm>
          <a:prstGeom prst="rect">
            <a:avLst/>
          </a:prstGeom>
          <a:solidFill>
            <a:srgbClr val="FF00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6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~7F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行政、教育及訓練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288" y="519410"/>
            <a:ext cx="35654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空間機能規劃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---</a:t>
            </a:r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使用機能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343790" y="4017264"/>
            <a:ext cx="7332666" cy="295656"/>
          </a:xfrm>
          <a:prstGeom prst="rect">
            <a:avLst/>
          </a:prstGeom>
          <a:solidFill>
            <a:srgbClr val="A14D07">
              <a:alpha val="6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5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F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   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elevation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7180" y="1052513"/>
            <a:ext cx="6839420" cy="470210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343790" y="5679016"/>
            <a:ext cx="7260658" cy="774320"/>
          </a:xfrm>
          <a:prstGeom prst="rect">
            <a:avLst/>
          </a:prstGeom>
          <a:solidFill>
            <a:srgbClr val="666699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B1~B2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停車</a:t>
            </a: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  <a:cs typeface="華康中黑體" pitchFamily="49" charset="-120"/>
              </a:rPr>
              <a:t>、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  <a:cs typeface="華康中黑體" pitchFamily="49" charset="-120"/>
              </a:rPr>
              <a:t>設備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343790" y="2225184"/>
            <a:ext cx="7260658" cy="1044560"/>
          </a:xfrm>
          <a:prstGeom prst="rect">
            <a:avLst/>
          </a:prstGeom>
          <a:solidFill>
            <a:srgbClr val="33CCCC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8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~10F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學生福音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43790" y="4958936"/>
            <a:ext cx="7260658" cy="706264"/>
          </a:xfrm>
          <a:prstGeom prst="rect">
            <a:avLst/>
          </a:prstGeom>
          <a:solidFill>
            <a:srgbClr val="FFFF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kumimoji="0" lang="en-US" altLang="zh-TW" sz="2000" dirty="0" smtClean="0">
                <a:latin typeface="Swis721 BlkEx BT" pitchFamily="34" charset="0"/>
                <a:ea typeface="華康超黑體" pitchFamily="49" charset="-120"/>
              </a:rPr>
              <a:t>				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1~2F</a:t>
            </a: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 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 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20500000000000000" charset="-120"/>
                <a:ea typeface="華康新儷粗黑" panose="02020500000000000000" charset="-120"/>
              </a:rPr>
              <a:t>喜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20500000000000000" charset="-120"/>
                <a:ea typeface="華康新儷粗黑" panose="02020500000000000000" charset="-120"/>
              </a:rPr>
              <a:t>信</a:t>
            </a:r>
            <a:r>
              <a:rPr lang="zh-TW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anose="02020500000000000000" charset="-120"/>
                <a:ea typeface="華康新儷粗黑" panose="02020500000000000000" charset="-120"/>
              </a:rPr>
              <a:t>園區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anose="02020500000000000000" charset="-120"/>
              <a:ea typeface="華康新儷粗黑" panose="02020500000000000000" charset="-12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43790" y="4328160"/>
            <a:ext cx="7260658" cy="615680"/>
          </a:xfrm>
          <a:prstGeom prst="rect">
            <a:avLst/>
          </a:prstGeom>
          <a:solidFill>
            <a:srgbClr val="FF66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kumimoji="0" lang="en-US" altLang="zh-TW" sz="2000" dirty="0" smtClean="0">
                <a:latin typeface="Swis721 BlkEx BT" pitchFamily="34" charset="0"/>
                <a:ea typeface="華康超黑體" pitchFamily="49" charset="-120"/>
              </a:rPr>
              <a:t>				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3~4F</a:t>
            </a:r>
            <a:r>
              <a:rPr kumimoji="0"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 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kumimoji="0"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聖樂發展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343790" y="3284984"/>
            <a:ext cx="7260658" cy="720080"/>
          </a:xfrm>
          <a:prstGeom prst="rect">
            <a:avLst/>
          </a:prstGeom>
          <a:solidFill>
            <a:srgbClr val="FF0000">
              <a:alpha val="5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6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~7F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差傳訓練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288" y="519410"/>
            <a:ext cx="35654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空間機能規劃</a:t>
            </a:r>
            <a:r>
              <a:rPr lang="en-US" altLang="zh-TW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---</a:t>
            </a:r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使用目標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343790" y="4017264"/>
            <a:ext cx="7260658" cy="295656"/>
          </a:xfrm>
          <a:prstGeom prst="rect">
            <a:avLst/>
          </a:prstGeom>
          <a:solidFill>
            <a:srgbClr val="A14D07">
              <a:alpha val="6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zh-TW" sz="2000" dirty="0" smtClean="0">
                <a:latin typeface="Swis721 BlkEx BT" pitchFamily="34" charset="0"/>
                <a:ea typeface="華康超黑體" pitchFamily="49" charset="-120"/>
              </a:rPr>
              <a:t>				5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F	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    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lkEx BT" pitchFamily="34" charset="0"/>
                <a:ea typeface="華康超黑體" pitchFamily="49" charset="-120"/>
              </a:rPr>
              <a:t>: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超黑體" pitchFamily="49" charset="-120"/>
                <a:ea typeface="華康超黑體" pitchFamily="49" charset="-120"/>
              </a:rPr>
              <a:t> </a:t>
            </a:r>
            <a:r>
              <a:rPr lang="zh-TW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</a:t>
            </a:r>
            <a:endParaRPr lang="zh-TW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496944" cy="4896544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zh-TW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itchFamily="2" charset="2"/>
              </a:rPr>
              <a:t></a:t>
            </a:r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一、興建委員</a:t>
            </a:r>
            <a:r>
              <a:rPr lang="zh-TW" altLang="en-US" sz="1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 </a:t>
            </a:r>
            <a:r>
              <a:rPr lang="zh-TW" altLang="en-US" sz="1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林永基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（總負責）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主任委員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王明昌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（總幹事）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副執行秘書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zh-TW" altLang="en-US" sz="1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馬</a:t>
            </a:r>
            <a:r>
              <a:rPr lang="zh-TW" altLang="en-US" sz="1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家驎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（代表會主席）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執行秘書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、吳明真（財政處處負責）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zh-TW" altLang="en-US" sz="18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楊新全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副主任委員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、陳徹道、蔡學義、林大煜、江宗德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吳光明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、曾恩榮、姚家琪、林信義、高志聖、區建國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、高春霖。</a:t>
            </a:r>
            <a:endPara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二、設置以下組別：</a:t>
            </a:r>
          </a:p>
          <a:p>
            <a:pPr marL="609600" indent="-609600">
              <a:buNone/>
            </a:pP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募款宣導組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05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楊新全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、林永基、楊建章、陳徹道、楊承恩、曾恩榮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江宗德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、吳明真、姚家琪、張承軒、蘇晉暉。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（經費籌措計畫）</a:t>
            </a:r>
          </a:p>
          <a:p>
            <a:pPr marL="609600" indent="-609600">
              <a:buNone/>
            </a:pP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經營管理組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05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曾恩榮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、高志聖、吳光明、邵銘恩、王明昌、陳徹道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林永基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、林信義、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姚家琪。</a:t>
            </a:r>
            <a:endPara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宣牧機能組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05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姚家琪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、楊新全、張峻嘉、楊建章、陳錦榮、林章偉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09600" indent="-609600">
              <a:buNone/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李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盈朱、羅大德、林玲修、王明昌。</a:t>
            </a:r>
          </a:p>
          <a:p>
            <a:pPr marL="609600" indent="-609600">
              <a:buNone/>
            </a:pP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營建設備組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105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江宗德 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召集人</a:t>
            </a:r>
            <a:r>
              <a:rPr lang="en-US" altLang="zh-TW" sz="1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、林大煜、蘇晉暉、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蘇子祥。</a:t>
            </a:r>
            <a:endPara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7584" y="692696"/>
            <a:ext cx="7560840" cy="864096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4000" dirty="0">
                <a:solidFill>
                  <a:srgbClr val="660033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真耶穌教會宣牧</a:t>
            </a:r>
            <a:r>
              <a:rPr lang="zh-TW" altLang="zh-TW" sz="4000" dirty="0" smtClean="0">
                <a:solidFill>
                  <a:srgbClr val="660033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r>
              <a:rPr lang="zh-TW" altLang="en-US" sz="40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興建委員會</a:t>
            </a:r>
            <a: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endParaRPr lang="en-US" altLang="zh-TW" sz="4800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647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elevation0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862" y="1412776"/>
            <a:ext cx="5418474" cy="5213024"/>
          </a:xfrm>
          <a:prstGeom prst="rect">
            <a:avLst/>
          </a:prstGeom>
        </p:spPr>
      </p:pic>
      <p:grpSp>
        <p:nvGrpSpPr>
          <p:cNvPr id="52" name="群組 51"/>
          <p:cNvGrpSpPr/>
          <p:nvPr/>
        </p:nvGrpSpPr>
        <p:grpSpPr>
          <a:xfrm>
            <a:off x="2843808" y="2780928"/>
            <a:ext cx="3888432" cy="1078293"/>
            <a:chOff x="2915816" y="3140968"/>
            <a:chExt cx="3702058" cy="965645"/>
          </a:xfrm>
        </p:grpSpPr>
        <p:sp>
          <p:nvSpPr>
            <p:cNvPr id="34" name="圓角矩形 33"/>
            <p:cNvSpPr/>
            <p:nvPr/>
          </p:nvSpPr>
          <p:spPr>
            <a:xfrm>
              <a:off x="2915816" y="3140968"/>
              <a:ext cx="3702058" cy="965645"/>
            </a:xfrm>
            <a:prstGeom prst="roundRect">
              <a:avLst/>
            </a:prstGeom>
            <a:solidFill>
              <a:schemeClr val="accent3">
                <a:lumMod val="50000"/>
                <a:alpha val="86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4139952" y="3356992"/>
              <a:ext cx="1238348" cy="38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私密空間</a:t>
              </a:r>
              <a:endPara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3944165" y="3717032"/>
              <a:ext cx="1494426" cy="2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住宿、研討交誼空間</a:t>
              </a:r>
              <a:endParaRPr lang="zh-TW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2843808" y="3933056"/>
            <a:ext cx="3888432" cy="937278"/>
            <a:chOff x="2915816" y="4221088"/>
            <a:chExt cx="3702058" cy="649246"/>
          </a:xfrm>
        </p:grpSpPr>
        <p:sp>
          <p:nvSpPr>
            <p:cNvPr id="26" name="圓角矩形 25"/>
            <p:cNvSpPr/>
            <p:nvPr/>
          </p:nvSpPr>
          <p:spPr>
            <a:xfrm>
              <a:off x="2915816" y="4221088"/>
              <a:ext cx="3702058" cy="649246"/>
            </a:xfrm>
            <a:prstGeom prst="roundRect">
              <a:avLst/>
            </a:prstGeom>
            <a:solidFill>
              <a:srgbClr val="FFCC00">
                <a:alpha val="73725"/>
              </a:srgb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3995936" y="4320847"/>
              <a:ext cx="1496337" cy="38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半私密空間</a:t>
              </a:r>
              <a:endPara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3887352" y="4533504"/>
              <a:ext cx="1640939" cy="191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行政、教育及訓練中心</a:t>
              </a:r>
              <a:endParaRPr lang="zh-TW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2843808" y="4941168"/>
            <a:ext cx="3888432" cy="649246"/>
            <a:chOff x="2915816" y="4941168"/>
            <a:chExt cx="3702058" cy="649246"/>
          </a:xfrm>
        </p:grpSpPr>
        <p:sp>
          <p:nvSpPr>
            <p:cNvPr id="29" name="圓角矩形 28"/>
            <p:cNvSpPr/>
            <p:nvPr/>
          </p:nvSpPr>
          <p:spPr>
            <a:xfrm>
              <a:off x="2915816" y="4941168"/>
              <a:ext cx="3702058" cy="649246"/>
            </a:xfrm>
            <a:prstGeom prst="roundRect">
              <a:avLst/>
            </a:prstGeom>
            <a:solidFill>
              <a:schemeClr val="accent6">
                <a:lumMod val="75000"/>
                <a:alpha val="86000"/>
              </a:scheme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4067944" y="4941168"/>
              <a:ext cx="1496337" cy="38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半公共空間</a:t>
              </a:r>
              <a:endPara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4139952" y="5229200"/>
              <a:ext cx="12014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音樂、展演中心</a:t>
              </a:r>
              <a:endParaRPr lang="zh-TW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2843808" y="5661248"/>
            <a:ext cx="3888432" cy="720080"/>
            <a:chOff x="2915816" y="5661248"/>
            <a:chExt cx="3702058" cy="720080"/>
          </a:xfrm>
        </p:grpSpPr>
        <p:sp>
          <p:nvSpPr>
            <p:cNvPr id="24" name="圓角矩形 23"/>
            <p:cNvSpPr/>
            <p:nvPr/>
          </p:nvSpPr>
          <p:spPr>
            <a:xfrm>
              <a:off x="2915816" y="5661248"/>
              <a:ext cx="3702058" cy="720080"/>
            </a:xfrm>
            <a:prstGeom prst="roundRect">
              <a:avLst/>
            </a:prstGeom>
            <a:solidFill>
              <a:srgbClr val="C00000">
                <a:alpha val="70000"/>
              </a:srgbClr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4211960" y="5733256"/>
              <a:ext cx="1238348" cy="380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公共空間</a:t>
              </a:r>
              <a:endPara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3923928" y="6021288"/>
              <a:ext cx="1787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儷中黑" panose="020B0509000000000000" pitchFamily="49" charset="-120"/>
                  <a:ea typeface="華康儷中黑" panose="020B0509000000000000" pitchFamily="49" charset="-120"/>
                </a:rPr>
                <a:t>形象空間、文化展覽園區</a:t>
              </a:r>
              <a:endParaRPr lang="zh-TW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endParaRPr>
            </a:p>
          </p:txBody>
        </p:sp>
      </p:grp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95288" y="981075"/>
            <a:ext cx="828015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altLang="zh-TW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1.</a:t>
            </a:r>
            <a:r>
              <a:rPr lang="zh-TW" altLang="en-US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 空間</a:t>
            </a:r>
            <a:r>
              <a:rPr lang="zh-TW" altLang="en-US" sz="2000" dirty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機能層次化：</a:t>
            </a:r>
          </a:p>
          <a:p>
            <a:pPr marL="914400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依照「公共空間」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en-US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「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半公共空間</a:t>
            </a:r>
            <a:r>
              <a:rPr lang="zh-TW" altLang="en-US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」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en-US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「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半私密空間</a:t>
            </a:r>
            <a:r>
              <a:rPr lang="zh-TW" altLang="en-US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」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及</a:t>
            </a:r>
            <a:r>
              <a:rPr lang="zh-TW" altLang="en-US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「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私密空間</a:t>
            </a:r>
            <a:r>
              <a:rPr lang="zh-TW" altLang="en-US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」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層次分劃空間，以達到安全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效率及易管理之空間品質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en-US" altLang="zh-TW" sz="20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空間設計準則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5f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668" y="2186590"/>
            <a:ext cx="5976664" cy="448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95288" y="981075"/>
            <a:ext cx="828015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zh-TW" altLang="en-US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空間</a:t>
            </a:r>
            <a:r>
              <a:rPr lang="zh-TW" altLang="en-US" sz="2000" dirty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機能層次化</a:t>
            </a:r>
            <a:r>
              <a:rPr lang="zh-TW" altLang="en-US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：</a:t>
            </a:r>
            <a:endParaRPr lang="en-US" altLang="zh-TW" sz="2000" dirty="0" smtClean="0">
              <a:solidFill>
                <a:srgbClr val="000000"/>
              </a:solidFill>
              <a:latin typeface="華康新儷粗黑" pitchFamily="34" charset="-120"/>
              <a:ea typeface="華康新儷粗黑" pitchFamily="34" charset="-120"/>
            </a:endParaRPr>
          </a:p>
          <a:p>
            <a:pPr marL="914400" lvl="1" indent="-457200">
              <a:spcBef>
                <a:spcPct val="50000"/>
              </a:spcBef>
              <a:buFont typeface="+mj-lt"/>
              <a:buAutoNum type="arabicParenR" startAt="2"/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整體規劃強調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通風採光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以達成節能省碳之效；室內空間設計強調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視覺通透性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，避免產生空間死角，增進使用者互動及使用安全性。</a:t>
            </a:r>
          </a:p>
        </p:txBody>
      </p:sp>
      <p:grpSp>
        <p:nvGrpSpPr>
          <p:cNvPr id="51" name="群組 50"/>
          <p:cNvGrpSpPr/>
          <p:nvPr/>
        </p:nvGrpSpPr>
        <p:grpSpPr>
          <a:xfrm>
            <a:off x="2268316" y="3229693"/>
            <a:ext cx="4499291" cy="2180507"/>
            <a:chOff x="2376328" y="2959935"/>
            <a:chExt cx="4499291" cy="2180507"/>
          </a:xfrm>
        </p:grpSpPr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3337584" y="3071017"/>
              <a:ext cx="3198778" cy="868145"/>
            </a:xfrm>
            <a:prstGeom prst="ellipse">
              <a:avLst/>
            </a:prstGeom>
            <a:solidFill>
              <a:srgbClr val="FFCC00">
                <a:alpha val="53000"/>
              </a:srgb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2376328" y="4035989"/>
              <a:ext cx="841784" cy="1104453"/>
            </a:xfrm>
            <a:prstGeom prst="ellipse">
              <a:avLst/>
            </a:prstGeom>
            <a:solidFill>
              <a:srgbClr val="C00000">
                <a:alpha val="66000"/>
              </a:srgb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5569831" y="3982269"/>
              <a:ext cx="1262675" cy="1104453"/>
            </a:xfrm>
            <a:prstGeom prst="ellipse">
              <a:avLst/>
            </a:prstGeom>
            <a:solidFill>
              <a:srgbClr val="FFCC00">
                <a:alpha val="53000"/>
              </a:srgb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2" name="Oval 12"/>
            <p:cNvSpPr>
              <a:spLocks noChangeArrowheads="1"/>
            </p:cNvSpPr>
            <p:nvPr/>
          </p:nvSpPr>
          <p:spPr bwMode="auto">
            <a:xfrm>
              <a:off x="4175007" y="4461125"/>
              <a:ext cx="1262675" cy="630155"/>
            </a:xfrm>
            <a:prstGeom prst="ellipse">
              <a:avLst/>
            </a:prstGeom>
            <a:solidFill>
              <a:srgbClr val="FFCC00">
                <a:alpha val="53000"/>
              </a:srgb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3" name="Oval 12"/>
            <p:cNvSpPr>
              <a:spLocks noChangeArrowheads="1"/>
            </p:cNvSpPr>
            <p:nvPr/>
          </p:nvSpPr>
          <p:spPr bwMode="auto">
            <a:xfrm>
              <a:off x="3290336" y="4056273"/>
              <a:ext cx="841784" cy="868145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3072024" y="4372344"/>
              <a:ext cx="477582" cy="4648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olid"/>
              <a:round/>
              <a:headEnd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8" name="Line 10"/>
            <p:cNvSpPr>
              <a:spLocks noChangeShapeType="1"/>
            </p:cNvSpPr>
            <p:nvPr/>
          </p:nvSpPr>
          <p:spPr bwMode="auto">
            <a:xfrm>
              <a:off x="4067945" y="4437112"/>
              <a:ext cx="504056" cy="216024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olid"/>
              <a:round/>
              <a:headEnd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Line 10"/>
            <p:cNvSpPr>
              <a:spLocks noChangeShapeType="1"/>
            </p:cNvSpPr>
            <p:nvPr/>
          </p:nvSpPr>
          <p:spPr bwMode="auto">
            <a:xfrm flipV="1">
              <a:off x="3923928" y="3717032"/>
              <a:ext cx="673427" cy="472616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olid"/>
              <a:round/>
              <a:headEnd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>
              <a:off x="4067944" y="4293096"/>
              <a:ext cx="1800200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olid"/>
              <a:round/>
              <a:headEnd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4572000" y="3259723"/>
              <a:ext cx="935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私密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4572000" y="4581128"/>
              <a:ext cx="935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私密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940152" y="4293096"/>
              <a:ext cx="935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私密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2411760" y="4437112"/>
              <a:ext cx="935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半公共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3318528" y="4352912"/>
              <a:ext cx="935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半私密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46" name="Oval 12"/>
            <p:cNvSpPr>
              <a:spLocks noChangeArrowheads="1"/>
            </p:cNvSpPr>
            <p:nvPr/>
          </p:nvSpPr>
          <p:spPr bwMode="auto">
            <a:xfrm>
              <a:off x="2483768" y="2959935"/>
              <a:ext cx="720080" cy="938129"/>
            </a:xfrm>
            <a:prstGeom prst="ellipse">
              <a:avLst/>
            </a:prstGeom>
            <a:solidFill>
              <a:schemeClr val="accent6">
                <a:lumMod val="75000"/>
                <a:alpha val="44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2445668" y="3252103"/>
              <a:ext cx="9354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半私密</a:t>
              </a:r>
              <a:endParaRPr lang="zh-TW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50" name="Line 10"/>
            <p:cNvSpPr>
              <a:spLocks noChangeShapeType="1"/>
            </p:cNvSpPr>
            <p:nvPr/>
          </p:nvSpPr>
          <p:spPr bwMode="auto">
            <a:xfrm flipV="1">
              <a:off x="2822448" y="3661032"/>
              <a:ext cx="0" cy="432048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olid"/>
              <a:round/>
              <a:headEnd/>
              <a:tailEnd type="triangle" w="med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空間設計準則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profi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039320"/>
            <a:ext cx="5472608" cy="420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2590800" y="4010368"/>
            <a:ext cx="647700" cy="2034540"/>
          </a:xfrm>
          <a:prstGeom prst="rect">
            <a:avLst/>
          </a:prstGeom>
          <a:solidFill>
            <a:srgbClr val="C695D9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2575054" y="3627870"/>
            <a:ext cx="4453164" cy="2656577"/>
            <a:chOff x="2575054" y="3153182"/>
            <a:chExt cx="4453164" cy="2656577"/>
          </a:xfrm>
        </p:grpSpPr>
        <p:grpSp>
          <p:nvGrpSpPr>
            <p:cNvPr id="44" name="群組 43"/>
            <p:cNvGrpSpPr/>
            <p:nvPr/>
          </p:nvGrpSpPr>
          <p:grpSpPr>
            <a:xfrm>
              <a:off x="2575054" y="3153182"/>
              <a:ext cx="4453164" cy="2656577"/>
              <a:chOff x="2791078" y="3225462"/>
              <a:chExt cx="4453164" cy="2656577"/>
            </a:xfrm>
          </p:grpSpPr>
          <p:sp>
            <p:nvSpPr>
              <p:cNvPr id="33" name="Line 59"/>
              <p:cNvSpPr>
                <a:spLocks noChangeShapeType="1"/>
              </p:cNvSpPr>
              <p:nvPr/>
            </p:nvSpPr>
            <p:spPr bwMode="auto">
              <a:xfrm rot="2876144" flipV="1">
                <a:off x="3886746" y="4558858"/>
                <a:ext cx="1273175" cy="137318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ysDot"/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1" name="Line 64"/>
              <p:cNvSpPr>
                <a:spLocks noChangeShapeType="1"/>
              </p:cNvSpPr>
              <p:nvPr/>
            </p:nvSpPr>
            <p:spPr bwMode="auto">
              <a:xfrm rot="13556941" flipV="1">
                <a:off x="4360550" y="3088840"/>
                <a:ext cx="1286995" cy="156024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ysDot"/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1" name="Oval 55"/>
              <p:cNvSpPr>
                <a:spLocks noChangeArrowheads="1"/>
              </p:cNvSpPr>
              <p:nvPr/>
            </p:nvSpPr>
            <p:spPr bwMode="auto">
              <a:xfrm rot="5561101">
                <a:off x="2695824" y="4835109"/>
                <a:ext cx="838207" cy="647700"/>
              </a:xfrm>
              <a:prstGeom prst="ellipse">
                <a:avLst/>
              </a:prstGeom>
              <a:solidFill>
                <a:srgbClr val="3366FF">
                  <a:alpha val="36000"/>
                </a:srgbClr>
              </a:solidFill>
              <a:ln w="57150">
                <a:solidFill>
                  <a:srgbClr val="0000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" name="Line 58"/>
              <p:cNvSpPr>
                <a:spLocks noChangeShapeType="1"/>
              </p:cNvSpPr>
              <p:nvPr/>
            </p:nvSpPr>
            <p:spPr bwMode="auto">
              <a:xfrm rot="2876144" flipH="1" flipV="1">
                <a:off x="2799268" y="3792871"/>
                <a:ext cx="715009" cy="712418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ysDot"/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6" name="Line 60"/>
              <p:cNvSpPr>
                <a:spLocks noChangeShapeType="1"/>
              </p:cNvSpPr>
              <p:nvPr/>
            </p:nvSpPr>
            <p:spPr bwMode="auto">
              <a:xfrm rot="2876144" flipV="1">
                <a:off x="3957087" y="4056694"/>
                <a:ext cx="61369" cy="1086556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ysDot"/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39" name="Oval 62"/>
              <p:cNvSpPr>
                <a:spLocks noChangeArrowheads="1"/>
              </p:cNvSpPr>
              <p:nvPr/>
            </p:nvSpPr>
            <p:spPr bwMode="auto">
              <a:xfrm rot="10800000">
                <a:off x="6228184" y="3501008"/>
                <a:ext cx="1016058" cy="465782"/>
              </a:xfrm>
              <a:prstGeom prst="ellipse">
                <a:avLst/>
              </a:prstGeom>
              <a:solidFill>
                <a:srgbClr val="3366FF">
                  <a:alpha val="36000"/>
                </a:srgbClr>
              </a:solidFill>
              <a:ln w="57150">
                <a:solidFill>
                  <a:srgbClr val="0000FF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0" name="Line 63"/>
              <p:cNvSpPr>
                <a:spLocks noChangeShapeType="1"/>
              </p:cNvSpPr>
              <p:nvPr/>
            </p:nvSpPr>
            <p:spPr bwMode="auto">
              <a:xfrm rot="13556941" flipH="1" flipV="1">
                <a:off x="5940727" y="4015772"/>
                <a:ext cx="430895" cy="1418744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ysDot"/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" name="Line 65"/>
              <p:cNvSpPr>
                <a:spLocks noChangeShapeType="1"/>
              </p:cNvSpPr>
              <p:nvPr/>
            </p:nvSpPr>
            <p:spPr bwMode="auto">
              <a:xfrm rot="13556941" flipV="1">
                <a:off x="5567849" y="3653106"/>
                <a:ext cx="240552" cy="1270123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prstDash val="sysDot"/>
                <a:round/>
                <a:headEnd/>
                <a:tailEnd type="triangle" w="med" len="lg"/>
              </a:ln>
              <a:effectLst/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45" name="文字方塊 44"/>
            <p:cNvSpPr txBox="1"/>
            <p:nvPr/>
          </p:nvSpPr>
          <p:spPr>
            <a:xfrm>
              <a:off x="2627784" y="479688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設備</a:t>
              </a:r>
              <a:endPara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  <a:p>
              <a:r>
                <a:rPr lang="zh-TW" alt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管道</a:t>
              </a: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6223640" y="339482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設備</a:t>
              </a:r>
              <a:endParaRPr lang="en-US" altLang="zh-TW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  <a:p>
              <a:r>
                <a:rPr lang="zh-TW" alt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管道</a:t>
              </a:r>
            </a:p>
          </p:txBody>
        </p:sp>
      </p:grpSp>
      <p:sp>
        <p:nvSpPr>
          <p:cNvPr id="20" name="Rectangle 53"/>
          <p:cNvSpPr>
            <a:spLocks noChangeArrowheads="1"/>
          </p:cNvSpPr>
          <p:nvPr/>
        </p:nvSpPr>
        <p:spPr bwMode="auto">
          <a:xfrm>
            <a:off x="395288" y="981075"/>
            <a:ext cx="8064127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8288" indent="-268288"/>
            <a:r>
              <a:rPr lang="en-US" altLang="zh-TW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2.</a:t>
            </a:r>
            <a:r>
              <a:rPr lang="zh-TW" altLang="en-US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 空間</a:t>
            </a:r>
            <a:r>
              <a:rPr lang="zh-TW" altLang="en-US" sz="2000" dirty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機能合理化：</a:t>
            </a:r>
          </a:p>
          <a:p>
            <a:pPr marL="993775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空間配置依循宣牧大樓規劃小組之使用目標設置。並提供</a:t>
            </a: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空間需求量及使用機能上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之彈性及合理</a:t>
            </a: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性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zh-TW" altLang="en-US" sz="2000" dirty="0">
              <a:solidFill>
                <a:srgbClr val="000000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993775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服務空間集中設置，並採用格柵式結構系統，減少室內立柱，以提高空間使用效率及隔間彈性。</a:t>
            </a:r>
          </a:p>
          <a:p>
            <a:pPr marL="993775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設備空間</a:t>
            </a:r>
            <a:r>
              <a:rPr lang="zh-TW" altLang="en-US" sz="2000" dirty="0" smtClean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設置於建築物角隅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，以集中管線並減少其延伸距離，管道間採半明管設置以利維修。</a:t>
            </a:r>
            <a:endParaRPr lang="en-US" altLang="zh-TW" sz="2000" dirty="0" smtClean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空間設計準則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5f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1944" y="2484004"/>
            <a:ext cx="5580112" cy="418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群組 28"/>
          <p:cNvGrpSpPr/>
          <p:nvPr/>
        </p:nvGrpSpPr>
        <p:grpSpPr>
          <a:xfrm>
            <a:off x="2934072" y="3348100"/>
            <a:ext cx="3672408" cy="2161530"/>
            <a:chOff x="2987824" y="3284984"/>
            <a:chExt cx="3672408" cy="2161530"/>
          </a:xfrm>
        </p:grpSpPr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3491880" y="4293096"/>
              <a:ext cx="1584176" cy="1153418"/>
            </a:xfrm>
            <a:prstGeom prst="ellipse">
              <a:avLst/>
            </a:prstGeom>
            <a:solidFill>
              <a:srgbClr val="99CC00">
                <a:alpha val="36000"/>
              </a:srgbClr>
            </a:solidFill>
            <a:ln w="57150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 dirty="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5436096" y="4365104"/>
              <a:ext cx="1224136" cy="1009650"/>
            </a:xfrm>
            <a:prstGeom prst="ellipse">
              <a:avLst/>
            </a:prstGeom>
            <a:solidFill>
              <a:srgbClr val="13A808">
                <a:alpha val="68000"/>
              </a:srgbClr>
            </a:solidFill>
            <a:ln w="57150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5436096" y="3284984"/>
              <a:ext cx="1224136" cy="1009650"/>
            </a:xfrm>
            <a:prstGeom prst="ellipse">
              <a:avLst/>
            </a:prstGeom>
            <a:solidFill>
              <a:srgbClr val="13A808">
                <a:alpha val="68000"/>
              </a:srgbClr>
            </a:solidFill>
            <a:ln w="57150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4315336" y="3356992"/>
              <a:ext cx="1008112" cy="937642"/>
            </a:xfrm>
            <a:prstGeom prst="ellipse">
              <a:avLst/>
            </a:prstGeom>
            <a:solidFill>
              <a:srgbClr val="13A808">
                <a:alpha val="68000"/>
              </a:srgbClr>
            </a:solidFill>
            <a:ln w="57150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3275856" y="3429000"/>
              <a:ext cx="936104" cy="865634"/>
            </a:xfrm>
            <a:prstGeom prst="ellipse">
              <a:avLst/>
            </a:prstGeom>
            <a:solidFill>
              <a:srgbClr val="13A808">
                <a:alpha val="67843"/>
              </a:srgbClr>
            </a:solidFill>
            <a:ln w="57150">
              <a:solidFill>
                <a:srgbClr val="8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4860032" y="4869160"/>
              <a:ext cx="1008112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ysDot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V="1">
              <a:off x="4716016" y="3933056"/>
              <a:ext cx="1224136" cy="719832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ysDot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4499992" y="3933056"/>
              <a:ext cx="360040" cy="576064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ysDot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H="1" flipV="1">
              <a:off x="3707904" y="3861048"/>
              <a:ext cx="288032" cy="576064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ysDot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Line 18"/>
            <p:cNvSpPr>
              <a:spLocks noChangeShapeType="1"/>
            </p:cNvSpPr>
            <p:nvPr/>
          </p:nvSpPr>
          <p:spPr bwMode="auto">
            <a:xfrm>
              <a:off x="2987824" y="4869160"/>
              <a:ext cx="720080" cy="0"/>
            </a:xfrm>
            <a:prstGeom prst="line">
              <a:avLst/>
            </a:prstGeom>
            <a:noFill/>
            <a:ln w="57150">
              <a:solidFill>
                <a:srgbClr val="800000"/>
              </a:solidFill>
              <a:prstDash val="sysDot"/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0" name="文字方塊 29"/>
          <p:cNvSpPr txBox="1"/>
          <p:nvPr/>
        </p:nvSpPr>
        <p:spPr>
          <a:xfrm>
            <a:off x="3518449" y="476612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多功能交誼空間</a:t>
            </a:r>
            <a:endParaRPr lang="zh-TW" alt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95288" y="981075"/>
            <a:ext cx="8280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altLang="zh-TW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3.</a:t>
            </a:r>
            <a:r>
              <a:rPr lang="zh-TW" altLang="en-US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 空間</a:t>
            </a:r>
            <a:r>
              <a:rPr lang="zh-TW" altLang="en-US" sz="2000" dirty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機能多樣化：</a:t>
            </a:r>
          </a:p>
          <a:p>
            <a:pPr marL="914400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展演、教育、訓練、團契</a:t>
            </a:r>
            <a:r>
              <a:rPr lang="zh-TW" altLang="en-US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宣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道</a:t>
            </a: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住宿等等各機能及服務空間</a:t>
            </a:r>
            <a:r>
              <a:rPr lang="zh-TW" altLang="zh-TW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，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針對其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使用特性及需求量適當配置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  <a:endParaRPr lang="zh-TW" altLang="en-US" sz="2000" dirty="0"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marL="914400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充分設置開放型活動空間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，除可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提供多樣性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活動所需之外，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亦可增進各成員間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彼此互動機會，</a:t>
            </a:r>
            <a:r>
              <a:rPr lang="zh-TW" altLang="en-US" sz="2000" dirty="0" smtClean="0">
                <a:latin typeface="華康儷中黑" panose="020B0509000000000000" pitchFamily="49" charset="-120"/>
                <a:ea typeface="華康儷中黑" panose="020B0509000000000000" pitchFamily="49" charset="-120"/>
              </a:rPr>
              <a:t>增進情誼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空間設計準則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95288" y="981075"/>
            <a:ext cx="8280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en-US" altLang="zh-TW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4.</a:t>
            </a:r>
            <a:r>
              <a:rPr lang="zh-TW" altLang="en-US" sz="2000" dirty="0" smtClean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 造型</a:t>
            </a:r>
            <a:r>
              <a:rPr lang="zh-TW" altLang="en-US" sz="2000" dirty="0">
                <a:latin typeface="華康新儷粗黑" pitchFamily="34" charset="-120"/>
                <a:ea typeface="華康新儷粗黑" pitchFamily="34" charset="-120"/>
              </a:rPr>
              <a:t>、</a:t>
            </a:r>
            <a:r>
              <a:rPr lang="zh-TW" altLang="en-US" sz="2000" dirty="0">
                <a:solidFill>
                  <a:srgbClr val="000000"/>
                </a:solidFill>
                <a:latin typeface="華康新儷粗黑" pitchFamily="34" charset="-120"/>
                <a:ea typeface="華康新儷粗黑" pitchFamily="34" charset="-120"/>
              </a:rPr>
              <a:t>設施人性化：</a:t>
            </a:r>
          </a:p>
          <a:p>
            <a:pPr marL="996950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整體建築外觀採可親</a:t>
            </a:r>
            <a:r>
              <a:rPr lang="zh-TW" altLang="en-US" sz="2000" dirty="0">
                <a:latin typeface="華康儷中黑" panose="020B0509000000000000" pitchFamily="49" charset="-120"/>
                <a:ea typeface="華康儷中黑" panose="020B0509000000000000" pitchFamily="49" charset="-120"/>
              </a:rPr>
              <a:t>、無過度裝飾之造型發展，呈現基督徒謙讓寬容的態度</a:t>
            </a: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。</a:t>
            </a:r>
          </a:p>
          <a:p>
            <a:pPr marL="996950" lvl="1" indent="-457200">
              <a:spcBef>
                <a:spcPct val="50000"/>
              </a:spcBef>
              <a:buFont typeface="+mj-lt"/>
              <a:buAutoNum type="arabicParenR"/>
            </a:pPr>
            <a:r>
              <a:rPr kumimoji="0"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著重宗</a:t>
            </a: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教性、安全性、適宜性及人性化之建築規劃原則。</a:t>
            </a:r>
          </a:p>
          <a:p>
            <a:pPr marL="996950" lvl="1" indent="-457200">
              <a:spcBef>
                <a:spcPct val="50000"/>
              </a:spcBef>
              <a:buFont typeface="+mj-lt"/>
              <a:buAutoNum type="arabicParenR"/>
            </a:pPr>
            <a:r>
              <a:rPr lang="zh-TW" altLang="en-US" sz="2000" dirty="0">
                <a:solidFill>
                  <a:srgbClr val="0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提供無障礙之使用環境，創造建築物之安全和諧。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空間設計準則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9" name="圖片 8" descr="20131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3139798"/>
            <a:ext cx="6300925" cy="3503912"/>
          </a:xfrm>
          <a:prstGeom prst="rect">
            <a:avLst/>
          </a:prstGeom>
        </p:spPr>
      </p:pic>
      <p:pic>
        <p:nvPicPr>
          <p:cNvPr id="6" name="圖片 5" descr="perspective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143248"/>
            <a:ext cx="6425571" cy="350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39552" y="6237312"/>
            <a:ext cx="18774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地下二層平面圖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80112" y="149581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緊急發電機室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20272" y="1414273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消防泵浦室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711405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水箱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067944" y="141277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汽車坡道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865294" y="171184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上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55776" y="623731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法定停車、機電設備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72000" y="3284984"/>
            <a:ext cx="8002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法定停車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020272" y="422108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台電受電室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11960" y="213285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機車停車位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03648" y="249289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機車停車位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1920" y="3573016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防空避難室暨法定停車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89632" y="1732280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上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56176" y="1772816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下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067944" y="14127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汽機車坡道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39552" y="6237312"/>
            <a:ext cx="18774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地下一層平面圖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555776" y="6237312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防空避難室、台電受電室、法定停車 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(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法停：汽車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33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 機車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28)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83768" y="436510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多媒體展示空間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27784" y="278092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書房、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CAFE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35696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03293" y="206084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31640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4008" y="2996952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半戶外展演空間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88224" y="4376137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54911">
            <a:off x="2572834" y="593977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市民大道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28184" y="14127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汽機車坡道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8108" y="148478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戶外休憩活動區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向右箭號 15"/>
          <p:cNvSpPr/>
          <p:nvPr/>
        </p:nvSpPr>
        <p:spPr>
          <a:xfrm rot="16939660">
            <a:off x="4101385" y="5385678"/>
            <a:ext cx="648072" cy="59019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915816" y="380007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一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051720" y="6237313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CAFÉ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、書房、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喜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信園區</a:t>
            </a:r>
            <a:endParaRPr lang="en-US" altLang="zh-TW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  <a:p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83768" y="436510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多媒體展示空間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27784" y="278092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書房、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CAFE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35696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03293" y="206084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31640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4008" y="2996952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半戶外展演空間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88224" y="4376137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54911">
            <a:off x="2572834" y="593977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市民大道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28184" y="14127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汽機車坡道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8108" y="148478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戶外休憩活動區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向右箭號 15"/>
          <p:cNvSpPr/>
          <p:nvPr/>
        </p:nvSpPr>
        <p:spPr>
          <a:xfrm rot="16939660">
            <a:off x="4101385" y="5385678"/>
            <a:ext cx="648072" cy="59019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915816" y="380007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一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2052" name="Picture 4" descr="C:\Users\Chinhui\Dropbox\_宣牧中心規劃\多媒體展示\28-2401-17857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92696"/>
            <a:ext cx="4177184" cy="187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群組 29"/>
          <p:cNvGrpSpPr/>
          <p:nvPr/>
        </p:nvGrpSpPr>
        <p:grpSpPr>
          <a:xfrm>
            <a:off x="5724128" y="4797152"/>
            <a:ext cx="2565102" cy="1442870"/>
            <a:chOff x="2123728" y="5157192"/>
            <a:chExt cx="2565102" cy="1442870"/>
          </a:xfrm>
        </p:grpSpPr>
        <p:pic>
          <p:nvPicPr>
            <p:cNvPr id="2050" name="Picture 2" descr="C:\Users\Chinhui\Dropbox\_宣牧中心規劃\多媒體展示\starbucks-interactive-storefront-600-8198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23728" y="5157192"/>
              <a:ext cx="2565102" cy="14428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文字方塊 20"/>
            <p:cNvSpPr txBox="1"/>
            <p:nvPr/>
          </p:nvSpPr>
          <p:spPr>
            <a:xfrm>
              <a:off x="3059832" y="6237312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多媒體展示空間</a:t>
              </a:r>
              <a:endPara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  <p:pic>
        <p:nvPicPr>
          <p:cNvPr id="2051" name="Picture 3" descr="C:\Users\Chinhui\Dropbox\_宣牧中心規劃\多媒體展示\48b816a23f50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636912"/>
            <a:ext cx="2988444" cy="2030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字方塊 25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267744" y="3933056"/>
            <a:ext cx="1728192" cy="1008112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83768" y="436510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多媒體展示空間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27784" y="278092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書房、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CAFE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35696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03293" y="206084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31640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4008" y="2996952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半戶外展演空間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88224" y="4376137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54911">
            <a:off x="2572834" y="593977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市民大道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28184" y="14127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汽機車坡道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8108" y="148478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戶外休憩活動區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向右箭號 15"/>
          <p:cNvSpPr/>
          <p:nvPr/>
        </p:nvSpPr>
        <p:spPr>
          <a:xfrm rot="16939660">
            <a:off x="4101385" y="5385678"/>
            <a:ext cx="648072" cy="59019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915816" y="380007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一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339752" y="1988840"/>
            <a:ext cx="1584176" cy="1800200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395536" y="96157"/>
            <a:ext cx="8136904" cy="6572931"/>
            <a:chOff x="395536" y="96157"/>
            <a:chExt cx="8136904" cy="6572931"/>
          </a:xfrm>
        </p:grpSpPr>
        <p:pic>
          <p:nvPicPr>
            <p:cNvPr id="3076" name="Picture 4" descr="C:\Users\Chinhui\Dropbox\_宣牧中心規劃\書房\VST2012073014014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96157"/>
              <a:ext cx="2880320" cy="1912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7" name="Picture 5" descr="C:\Users\Chinhui\Dropbox\_宣牧中心規劃\書房\VST2011031114395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2060848"/>
              <a:ext cx="2880320" cy="19188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8" name="Picture 6" descr="C:\Users\Chinhui\Dropbox\_宣牧中心規劃\書房\9c8499b3f4241b64809cdfabdb59644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4319179"/>
              <a:ext cx="3528392" cy="23499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81" name="Picture 9" descr="C:\Users\Chinhui\Dropbox\_宣牧中心規劃\書房\uYXjQvwlWxb2Yl4ZeVNQJ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2000" y="4077072"/>
              <a:ext cx="3869886" cy="2592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文字方塊 25"/>
            <p:cNvSpPr txBox="1"/>
            <p:nvPr/>
          </p:nvSpPr>
          <p:spPr>
            <a:xfrm>
              <a:off x="6876256" y="6237312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書房、</a:t>
              </a:r>
              <a:r>
                <a:rPr lang="en-US" altLang="zh-TW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CAFE</a:t>
              </a:r>
              <a:endPara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4860032" y="3573016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講座、講堂</a:t>
              </a:r>
              <a:endPara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6486790"/>
            <a:ext cx="9144000" cy="404664"/>
            <a:chOff x="0" y="0"/>
            <a:chExt cx="9144000" cy="404664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9144000" cy="404664"/>
            </a:xfrm>
            <a:prstGeom prst="rect">
              <a:avLst/>
            </a:prstGeom>
            <a:gradFill>
              <a:gsLst>
                <a:gs pos="30000">
                  <a:schemeClr val="tx2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TW" altLang="en-US" sz="2000" baseline="0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7" name="圖片 6" descr="tjc-logo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29498" y="45742"/>
              <a:ext cx="2734990" cy="358922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gradFill>
            <a:gsLst>
              <a:gs pos="3000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TW" altLang="en-US" sz="2000" baseline="0" dirty="0"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11" name="圖片 10" descr="perspective_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542" y="476672"/>
            <a:ext cx="7658916" cy="4176464"/>
          </a:xfrm>
          <a:prstGeom prst="rect">
            <a:avLst/>
          </a:prstGeom>
        </p:spPr>
      </p:pic>
      <p:sp>
        <p:nvSpPr>
          <p:cNvPr id="8" name="副標題 2"/>
          <p:cNvSpPr txBox="1">
            <a:spLocks/>
          </p:cNvSpPr>
          <p:nvPr/>
        </p:nvSpPr>
        <p:spPr>
          <a:xfrm>
            <a:off x="1079612" y="4153268"/>
            <a:ext cx="6984776" cy="1399968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45720" rIns="45720">
            <a:noAutofit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zh-TW" altLang="en-US" sz="30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0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教會宣牧</a:t>
            </a:r>
            <a:r>
              <a:rPr lang="zh-TW" altLang="en-US" sz="30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endParaRPr lang="en-US" altLang="zh-TW" sz="30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algn="ctr"/>
            <a:r>
              <a:rPr lang="zh-TW" altLang="en-US" sz="3000" dirty="0" smtClean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興建</a:t>
            </a:r>
            <a:r>
              <a:rPr lang="zh-TW" altLang="en-US" sz="48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募款宣導</a:t>
            </a:r>
            <a:r>
              <a:rPr lang="zh-TW" altLang="en-US" sz="3000" dirty="0">
                <a:solidFill>
                  <a:schemeClr val="bg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簡報</a:t>
            </a:r>
            <a:endParaRPr lang="zh-TW" altLang="en-US" sz="3000" dirty="0" smtClean="0">
              <a:solidFill>
                <a:schemeClr val="bg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  <p:sp>
        <p:nvSpPr>
          <p:cNvPr id="10" name="副標題 2"/>
          <p:cNvSpPr>
            <a:spLocks noGrp="1"/>
          </p:cNvSpPr>
          <p:nvPr>
            <p:ph type="subTitle" idx="1"/>
          </p:nvPr>
        </p:nvSpPr>
        <p:spPr>
          <a:xfrm>
            <a:off x="6597124" y="5729274"/>
            <a:ext cx="2520280" cy="757516"/>
          </a:xfrm>
        </p:spPr>
        <p:txBody>
          <a:bodyPr>
            <a:normAutofit/>
          </a:bodyPr>
          <a:lstStyle/>
          <a:p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報告人</a:t>
            </a:r>
            <a:r>
              <a:rPr lang="zh-TW" altLang="en-US" sz="1800" dirty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：楊新全</a:t>
            </a:r>
          </a:p>
          <a:p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2015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年</a:t>
            </a:r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月</a:t>
            </a:r>
            <a:r>
              <a:rPr lang="en-US" altLang="zh-TW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11</a:t>
            </a:r>
            <a:r>
              <a:rPr lang="zh-TW" altLang="en-US" sz="1800" dirty="0" smtClean="0">
                <a:solidFill>
                  <a:schemeClr val="tx1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日</a:t>
            </a:r>
            <a:endParaRPr lang="en-US" altLang="zh-TW" sz="1800" dirty="0" smtClean="0">
              <a:solidFill>
                <a:schemeClr val="tx1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endParaRPr lang="zh-TW" altLang="en-US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83768" y="436510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多媒體展示空間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27784" y="278092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書房、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CAFE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35696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703293" y="206084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31640" y="315200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4008" y="2996952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半戶外展演空間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588224" y="4376137"/>
            <a:ext cx="110799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戶外展示空間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rot="554911">
            <a:off x="2572834" y="593977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市民大道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28184" y="141277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汽機車坡道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238108" y="148478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戶外休憩活動區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向右箭號 15"/>
          <p:cNvSpPr/>
          <p:nvPr/>
        </p:nvSpPr>
        <p:spPr>
          <a:xfrm rot="16939660">
            <a:off x="4101385" y="5385678"/>
            <a:ext cx="648072" cy="590199"/>
          </a:xfrm>
          <a:prstGeom prst="striped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915816" y="380007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一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3779912" y="1196752"/>
            <a:ext cx="4824536" cy="4536504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1043608" y="620688"/>
            <a:ext cx="2304504" cy="2952750"/>
            <a:chOff x="5868144" y="620688"/>
            <a:chExt cx="2448272" cy="3278263"/>
          </a:xfrm>
        </p:grpSpPr>
        <p:sp>
          <p:nvSpPr>
            <p:cNvPr id="20" name="文字方塊 19"/>
            <p:cNvSpPr txBox="1"/>
            <p:nvPr/>
          </p:nvSpPr>
          <p:spPr>
            <a:xfrm>
              <a:off x="5940152" y="692696"/>
              <a:ext cx="1722081" cy="375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戶外休憩活動區</a:t>
              </a:r>
              <a:endPara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1026" name="Picture 2" descr="C:\Users\Chinhui\Dropbox\_宣牧中心規劃\開放空間\office-courtyard-cafe-furniture-landscaping-1308142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68144" y="620688"/>
              <a:ext cx="2448272" cy="32782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2" name="圖片 31" descr="a33450f2-63b4-4e46-b0fb-5fb3da378f4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771038"/>
            <a:ext cx="3864067" cy="2898050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395536" y="3793734"/>
            <a:ext cx="3960440" cy="2875354"/>
            <a:chOff x="539552" y="3356992"/>
            <a:chExt cx="4104456" cy="3019370"/>
          </a:xfrm>
        </p:grpSpPr>
        <p:pic>
          <p:nvPicPr>
            <p:cNvPr id="19" name="圖片 18" descr="express-script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552" y="3356992"/>
              <a:ext cx="4104456" cy="30193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文字方塊 20"/>
            <p:cNvSpPr txBox="1"/>
            <p:nvPr/>
          </p:nvSpPr>
          <p:spPr>
            <a:xfrm>
              <a:off x="2771801" y="3429000"/>
              <a:ext cx="1679901" cy="355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半戶外展演空間</a:t>
              </a:r>
              <a:endParaRPr lang="zh-TW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7668344" y="6165304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假日市集</a:t>
            </a:r>
            <a:endPara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50152" y="319352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79989" y="228195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76936" y="2286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27429" y="264794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83968" y="263691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展覽室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15816" y="407707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67944" y="459216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入口平台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二層平面圖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051720" y="6237313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書房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、喜信園區</a:t>
            </a:r>
          </a:p>
          <a:p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81139" y="2943224"/>
            <a:ext cx="1014411" cy="714375"/>
          </a:xfrm>
          <a:prstGeom prst="rect">
            <a:avLst/>
          </a:prstGeom>
          <a:solidFill>
            <a:srgbClr val="F9D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50152" y="319352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79989" y="228195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76936" y="2286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27429" y="264794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83968" y="263691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展覽室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15816" y="407707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67944" y="459216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入口平台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二層平面圖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4139952" y="1052513"/>
            <a:ext cx="4428492" cy="4912908"/>
            <a:chOff x="4139952" y="1052513"/>
            <a:chExt cx="4428492" cy="4912908"/>
          </a:xfrm>
        </p:grpSpPr>
        <p:pic>
          <p:nvPicPr>
            <p:cNvPr id="4098" name="Picture 2" descr="C:\Users\Chinhui\Dropbox\_宣牧中心規劃\書房\bookstore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9952" y="3573016"/>
              <a:ext cx="4428492" cy="23924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99" name="Picture 3" descr="C:\Users\Chinhui\Dropbox\_宣牧中心規劃\書房\bookstor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952" y="1052513"/>
              <a:ext cx="4379839" cy="2232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矩形 15"/>
          <p:cNvSpPr/>
          <p:nvPr/>
        </p:nvSpPr>
        <p:spPr>
          <a:xfrm>
            <a:off x="1481139" y="2943224"/>
            <a:ext cx="1014411" cy="714375"/>
          </a:xfrm>
          <a:prstGeom prst="rect">
            <a:avLst/>
          </a:prstGeom>
          <a:solidFill>
            <a:srgbClr val="F9D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1259632" y="1916832"/>
            <a:ext cx="2664296" cy="1872208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50152" y="319352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79989" y="228195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76936" y="228600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927429" y="264794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書房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83968" y="263691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展覽室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15816" y="407707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067944" y="459216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入口平台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二層平面圖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683568" y="4005064"/>
            <a:ext cx="7776864" cy="2457545"/>
            <a:chOff x="683568" y="4005064"/>
            <a:chExt cx="7776864" cy="2457545"/>
          </a:xfrm>
        </p:grpSpPr>
        <p:pic>
          <p:nvPicPr>
            <p:cNvPr id="4100" name="Picture 4" descr="C:\Users\Chinhui\Dropbox\_宣牧中心規劃\藝廊\doaks-mus-pco-galleri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4005064"/>
              <a:ext cx="3672408" cy="2457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1" name="Picture 5" descr="C:\Users\Chinhui\Dropbox\_宣牧中心規劃\藝廊\1328186017-1449778839_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8024" y="4005064"/>
              <a:ext cx="3672408" cy="2438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3" name="圓角矩形 22"/>
          <p:cNvSpPr/>
          <p:nvPr/>
        </p:nvSpPr>
        <p:spPr>
          <a:xfrm>
            <a:off x="3635896" y="1988840"/>
            <a:ext cx="1872208" cy="1728192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481139" y="2943224"/>
            <a:ext cx="1014411" cy="714375"/>
          </a:xfrm>
          <a:prstGeom prst="rect">
            <a:avLst/>
          </a:prstGeom>
          <a:solidFill>
            <a:srgbClr val="F9D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3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9672" y="21328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47664" y="30689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55776" y="344003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83768" y="220486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準備室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78424" y="3183359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音樂廳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310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660232" y="329050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舞台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716016" y="177281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三層平面圖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音樂廳、聖樂發展中心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3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9672" y="21328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47664" y="30689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55776" y="344003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83768" y="220486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準備室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78424" y="3183359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音樂廳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310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660232" y="329050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舞台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716016" y="177281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三層平面圖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95288" y="476672"/>
            <a:ext cx="8209085" cy="6003866"/>
            <a:chOff x="395288" y="476672"/>
            <a:chExt cx="8209085" cy="6003866"/>
          </a:xfrm>
        </p:grpSpPr>
        <p:pic>
          <p:nvPicPr>
            <p:cNvPr id="6147" name="Picture 3" descr="C:\Users\Chinhui\Dropbox\_宣牧中心規劃\音樂廳\imgsa (1)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288" y="476672"/>
              <a:ext cx="3672408" cy="27616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48" name="Picture 4" descr="C:\Users\Chinhui\Dropbox\_宣牧中心規劃\音樂廳\61098261dbf8d26894112fdd4474dcc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81728" y="476672"/>
              <a:ext cx="3622645" cy="2736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圖片 16" descr="539744_10151018289786435_2013854289_n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23728" y="3645024"/>
              <a:ext cx="4259178" cy="2835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47664" y="256490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控制室暨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483768" y="3212976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音樂廳夾層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120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80112" y="336802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16016" y="177281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四層平面圖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音樂廳、媒體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傳播中心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547664" y="256490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控制室暨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483768" y="3212976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音樂廳夾層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120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80112" y="336802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16016" y="177281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四層平面圖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4612614" y="620688"/>
            <a:ext cx="4063074" cy="5748563"/>
            <a:chOff x="4612614" y="620688"/>
            <a:chExt cx="4063074" cy="5748563"/>
          </a:xfrm>
        </p:grpSpPr>
        <p:pic>
          <p:nvPicPr>
            <p:cNvPr id="7170" name="Picture 2" descr="C:\Users\Chinhui\Dropbox\_宣牧中心規劃\音樂廳\imgs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12614" y="620688"/>
              <a:ext cx="4063074" cy="30473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171" name="Picture 3" descr="C:\Users\Chinhui\Dropbox\_宣牧中心規劃\音樂廳\2005122900482183音樂廳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6096" y="4005064"/>
              <a:ext cx="3096344" cy="23641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文字方塊 10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8834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錄音室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27784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傳媒工作室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12160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虛擬攝影棚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視聽中心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五層平面圖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8834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錄音室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09781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傳媒工作室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12160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虛擬攝影棚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視聽中心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五層平面圖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7740352" y="573325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會議室</a:t>
            </a:r>
            <a:endPara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755576" y="476672"/>
            <a:ext cx="8209037" cy="2688300"/>
            <a:chOff x="764251" y="548680"/>
            <a:chExt cx="8209037" cy="2688300"/>
          </a:xfrm>
        </p:grpSpPr>
        <p:grpSp>
          <p:nvGrpSpPr>
            <p:cNvPr id="46" name="群組 45"/>
            <p:cNvGrpSpPr/>
            <p:nvPr/>
          </p:nvGrpSpPr>
          <p:grpSpPr>
            <a:xfrm>
              <a:off x="5857170" y="908720"/>
              <a:ext cx="3116118" cy="2304257"/>
              <a:chOff x="6003827" y="1245306"/>
              <a:chExt cx="2599733" cy="1922409"/>
            </a:xfrm>
          </p:grpSpPr>
          <p:pic>
            <p:nvPicPr>
              <p:cNvPr id="28" name="圖片 27" descr="下載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03827" y="1245306"/>
                <a:ext cx="2599733" cy="192240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1" name="文字方塊 40"/>
              <p:cNvSpPr txBox="1"/>
              <p:nvPr/>
            </p:nvSpPr>
            <p:spPr>
              <a:xfrm>
                <a:off x="7803341" y="2807263"/>
                <a:ext cx="8002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會議室</a:t>
                </a:r>
                <a:endParaRPr lang="zh-TW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764251" y="548680"/>
              <a:ext cx="4032448" cy="2688300"/>
              <a:chOff x="1060004" y="855188"/>
              <a:chExt cx="3033190" cy="2022127"/>
            </a:xfrm>
          </p:grpSpPr>
          <p:pic>
            <p:nvPicPr>
              <p:cNvPr id="43" name="Picture 2" descr="C:\Users\Chinhui\Dropbox\_宣牧中心規劃\教室\0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60004" y="855188"/>
                <a:ext cx="3033190" cy="202212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4" name="文字方塊 43"/>
              <p:cNvSpPr txBox="1"/>
              <p:nvPr/>
            </p:nvSpPr>
            <p:spPr>
              <a:xfrm>
                <a:off x="1060004" y="2534275"/>
                <a:ext cx="1620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門廳、交誼空間</a:t>
                </a:r>
                <a:endParaRPr lang="zh-TW" altLang="en-US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</p:grpSp>
      <p:sp>
        <p:nvSpPr>
          <p:cNvPr id="48" name="圓角矩形 47"/>
          <p:cNvSpPr/>
          <p:nvPr/>
        </p:nvSpPr>
        <p:spPr>
          <a:xfrm>
            <a:off x="2339752" y="3212976"/>
            <a:ext cx="3384376" cy="1800200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6084418" y="4149080"/>
            <a:ext cx="2880195" cy="1921876"/>
            <a:chOff x="5868144" y="4221088"/>
            <a:chExt cx="2880195" cy="1921876"/>
          </a:xfrm>
        </p:grpSpPr>
        <p:pic>
          <p:nvPicPr>
            <p:cNvPr id="1026" name="Picture 2" descr="http://www.bubblews.com/assets/images/news/262854012_136895956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8144" y="4221088"/>
              <a:ext cx="2880195" cy="19218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矩形 48"/>
            <p:cNvSpPr/>
            <p:nvPr/>
          </p:nvSpPr>
          <p:spPr>
            <a:xfrm>
              <a:off x="5940152" y="5661248"/>
              <a:ext cx="13099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Mainframe</a:t>
              </a:r>
              <a:endPara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386" y="2565202"/>
            <a:ext cx="7993062" cy="367211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TW" sz="2700" dirty="0" smtClean="0">
                <a:latin typeface="華康儷粗黑(P)" panose="020B0700000000000000" pitchFamily="34" charset="-120"/>
                <a:ea typeface="華康儷粗黑(P)" panose="020B0700000000000000" pitchFamily="34" charset="-120"/>
                <a:sym typeface="Wingdings" pitchFamily="2" charset="2"/>
              </a:rPr>
              <a:t>    </a:t>
            </a:r>
            <a:r>
              <a:rPr lang="en-US" altLang="zh-TW" dirty="0" smtClean="0">
                <a:latin typeface="華康儷粗黑(P)"/>
                <a:ea typeface="華康儷粗黑(P)" panose="020B0700000000000000" pitchFamily="34" charset="-120"/>
                <a:sym typeface="Wingdings" pitchFamily="2" charset="2"/>
              </a:rPr>
              <a:t>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主耶穌對門徒說：「你們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往普天下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去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，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傳福音給萬民聽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」（</a:t>
            </a:r>
            <a:r>
              <a:rPr lang="zh-TW" altLang="en-US" dirty="0" smtClean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可十六</a:t>
            </a:r>
            <a:r>
              <a:rPr lang="en-US" altLang="zh-TW" dirty="0" smtClean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15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），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「你們要去，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使萬民作我的門徒</a:t>
            </a:r>
            <a:r>
              <a:rPr lang="en-US" altLang="zh-TW" dirty="0" smtClean="0">
                <a:latin typeface="華康新儷粗黑" charset="-120"/>
                <a:ea typeface="華康新儷粗黑" charset="-120"/>
              </a:rPr>
              <a:t>…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凡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我所吩咐你們的，都要教訓他們遵守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，我就與你們同在，直到世界末了」</a:t>
            </a:r>
          </a:p>
          <a:p>
            <a:pPr marL="609600" indent="-609600"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（</a:t>
            </a:r>
            <a:r>
              <a:rPr lang="zh-TW" altLang="en-US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太廿八</a:t>
            </a:r>
            <a:r>
              <a:rPr lang="en-US" altLang="zh-TW" dirty="0" smtClean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19-20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）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71600" y="692696"/>
            <a:ext cx="7201049" cy="1656184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主的吩咐</a:t>
            </a:r>
            <a:r>
              <a:rPr lang="en-US" altLang="zh-TW" sz="480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</a:t>
            </a:r>
            <a:r>
              <a:rPr lang="zh-TW" altLang="en-US" sz="480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有共同的目標</a:t>
            </a:r>
            <a:r>
              <a:rPr lang="en-US" altLang="zh-TW" sz="480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en-US" altLang="zh-TW" sz="480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480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en-US" sz="4000" smtClean="0">
                <a:solidFill>
                  <a:srgbClr val="660033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為世界宣道齊心努力</a:t>
            </a:r>
            <a:r>
              <a:rPr lang="en-US" altLang="zh-TW" sz="480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endParaRPr lang="en-US" altLang="zh-TW" sz="4800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75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8834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錄音室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09781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傳媒工作室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12160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虛擬攝影棚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視聽中心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五層平面圖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2411760" y="1988840"/>
            <a:ext cx="1440160" cy="1368152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4139952" y="476672"/>
            <a:ext cx="4476750" cy="6077746"/>
            <a:chOff x="4139952" y="476672"/>
            <a:chExt cx="4476750" cy="6077746"/>
          </a:xfrm>
        </p:grpSpPr>
        <p:pic>
          <p:nvPicPr>
            <p:cNvPr id="30" name="圖片 29" descr="Student Carrels0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952" y="3573015"/>
              <a:ext cx="4464496" cy="29814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530" name="Picture 2" descr="https://ecr6.engineering.osu.edu/sites/ecr6.engineering.osu.edu/files/imagecache/horizontal-large/wysiwyg_imageupload/5/DSC_013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39952" y="476672"/>
              <a:ext cx="4476750" cy="29813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8834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錄音室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09781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傳媒工作室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12160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虛擬攝影棚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視聽中心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五層平面圖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707904" y="1988840"/>
            <a:ext cx="1656184" cy="1368152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1186668" y="3789040"/>
            <a:ext cx="7057740" cy="2256888"/>
            <a:chOff x="1186668" y="3789040"/>
            <a:chExt cx="7057740" cy="2256888"/>
          </a:xfrm>
        </p:grpSpPr>
        <p:pic>
          <p:nvPicPr>
            <p:cNvPr id="66562" name="Picture 2" descr="C:\Users\Chinhui\Dropbox\_宣牧中心規劃\數位媒體中心\4b2b0ac2987a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6668" y="3789040"/>
              <a:ext cx="3385332" cy="2256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6563" name="Picture 3" descr="C:\Users\Chinhui\Dropbox\_宣牧中心規劃\數位媒體中心\176125_133064680096222_103537983048892_211543_4537372_o (1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87645" y="3789040"/>
              <a:ext cx="3356763" cy="2232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6564" name="Picture 4" descr="C:\Users\Chinhui\Dropbox\_宣牧中心規劃\數位媒體中心\pictur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340768"/>
            <a:ext cx="333724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8834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錄音室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09781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傳媒工作室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12160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虛擬攝影棚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視聽中心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五層平面圖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5220072" y="1988840"/>
            <a:ext cx="2376264" cy="1368152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0658" name="Picture 2" descr="C:\Users\Chinhui\Dropbox\_宣牧中心規劃\數位媒體中心\20110518134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513"/>
            <a:ext cx="3816424" cy="254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59" name="Picture 3" descr="C:\Users\Chinhui\Dropbox\_宣牧中心規劃\數位媒體中心\part_49950_687346_85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3816424" cy="254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48834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錄音室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76056" y="429309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機房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609781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傳媒工作室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12160" y="25649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虛擬攝影棚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視聽中心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五層平面圖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媒體傳播中心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5580112" y="3284984"/>
            <a:ext cx="2016224" cy="1656184"/>
          </a:xfrm>
          <a:prstGeom prst="roundRect">
            <a:avLst/>
          </a:prstGeom>
          <a:solidFill>
            <a:srgbClr val="C00000">
              <a:alpha val="36000"/>
            </a:srgbClr>
          </a:solidFill>
          <a:ln w="635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592" name="Picture 8" descr="http://www.homeclub.url.tw/sitebuilder/attachments/Image/%E8%A6%96%E8%81%BD%E4%B8%AD%E5%BF%8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4176464" cy="313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94" name="Picture 10" descr="http://pic.pimg.tw/kiwi77720/1363228450-3955618262.jpg?v=13632284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884779"/>
            <a:ext cx="4176464" cy="27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843808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83968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教室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56176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教室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階梯教室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六層平面圖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差傳訓練中心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5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139952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004048" y="42930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283968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教室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156176" y="25649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教室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084168" y="3831431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階梯教室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70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8028" y="3800073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215461" y="45091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櫃台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六層平面圖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843808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辦公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5796135" y="4293096"/>
            <a:ext cx="3052712" cy="2033154"/>
            <a:chOff x="3851920" y="620688"/>
            <a:chExt cx="3052712" cy="2033154"/>
          </a:xfrm>
        </p:grpSpPr>
        <p:pic>
          <p:nvPicPr>
            <p:cNvPr id="8195" name="Picture 3" descr="C:\Users\Chinhui\Dropbox\_宣牧中心規劃\教室\depositphotos_3083784-Lecture-room-of-university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51920" y="620688"/>
              <a:ext cx="3052712" cy="20331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矩形 24"/>
            <p:cNvSpPr/>
            <p:nvPr/>
          </p:nvSpPr>
          <p:spPr>
            <a:xfrm>
              <a:off x="3923928" y="692696"/>
              <a:ext cx="10054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階梯教室</a:t>
              </a:r>
              <a:endParaRPr lang="en-US" altLang="zh-TW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  <p:pic>
        <p:nvPicPr>
          <p:cNvPr id="8197" name="Picture 5" descr="C:\Users\Chinhui\Dropbox\_宣牧中心規劃\教室\slide1_p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3056"/>
            <a:ext cx="3613073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4" descr="C:\Users\Chinhui\Dropbox\_宣牧中心規劃\教室\depositphotos_2768027-Interior-of-the-lecture-roo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19" y="836712"/>
            <a:ext cx="273630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文字方塊 28"/>
          <p:cNvSpPr txBox="1"/>
          <p:nvPr/>
        </p:nvSpPr>
        <p:spPr>
          <a:xfrm>
            <a:off x="5796135" y="249289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教室</a:t>
            </a:r>
            <a:endPara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043607" y="544522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教室</a:t>
            </a:r>
            <a:endPara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8194" name="Picture 2" descr="C:\Users\Chinhui\Dropbox\_宣牧中心規劃\教室\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052736"/>
            <a:ext cx="3168600" cy="211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字方塊 23"/>
          <p:cNvSpPr txBox="1"/>
          <p:nvPr/>
        </p:nvSpPr>
        <p:spPr>
          <a:xfrm>
            <a:off x="1115616" y="270892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門廳、交誼空間</a:t>
            </a:r>
            <a:endParaRPr lang="zh-TW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6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55421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圖書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96136" y="3198167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演講廳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176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839897" y="464892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控制室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771800" y="43651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戶外休憩區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139952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131840" y="364502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519717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七層平面圖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015716" y="623731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差傳訓練中心、學生福音中心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6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691680" y="214388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19672" y="285293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47664" y="3356992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55421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圖書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796136" y="3198167"/>
            <a:ext cx="1213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演講廳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座位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數：</a:t>
            </a:r>
            <a:r>
              <a:rPr lang="en-US" altLang="zh-TW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176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839897" y="464892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控制室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771800" y="436510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戶外休憩區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139952" y="256490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131840" y="3645024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門廳、交誼空間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519717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七層平面圖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95288" y="620688"/>
            <a:ext cx="8493989" cy="5688632"/>
            <a:chOff x="395288" y="620688"/>
            <a:chExt cx="8493989" cy="5688632"/>
          </a:xfrm>
        </p:grpSpPr>
        <p:pic>
          <p:nvPicPr>
            <p:cNvPr id="9218" name="Picture 2" descr="C:\Users\Chinhui\Dropbox\_宣牧中心規劃\教室\training_cent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64088" y="620688"/>
              <a:ext cx="3114899" cy="23361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19" name="Picture 3" descr="C:\Users\Chinhui\Dropbox\_宣牧中心規劃\教室\TrainingCent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288" y="620688"/>
              <a:ext cx="3888582" cy="2591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20" name="Picture 4" descr="C:\Users\Chinhui\Dropbox\_宣牧中心規劃\教室\TRAINING-CENTER00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288" y="3573016"/>
              <a:ext cx="3672407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21" name="Picture 5" descr="C:\Users\Chinhui\Dropbox\_宣牧中心規劃\教室\lecture-room-boston-colleg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88024" y="3573016"/>
              <a:ext cx="4101253" cy="2736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7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9672" y="213285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00805" y="26673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19672" y="30689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7664" y="336802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99792" y="299695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暨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99792" y="437613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戶外休憩區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043132" y="227687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洗衣房</a:t>
            </a:r>
            <a:endParaRPr lang="zh-TW" alt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292080" y="242088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292080" y="40770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八層平面圖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住宿、研討交誼空間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7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9672" y="213285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00805" y="266739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19672" y="30689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7664" y="336802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99792" y="299695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暨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699792" y="437613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戶外休憩區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043132" y="227687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洗衣房</a:t>
            </a:r>
            <a:endParaRPr lang="zh-TW" alt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八層平面圖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pic>
        <p:nvPicPr>
          <p:cNvPr id="10245" name="Picture 5" descr="C:\Users\Chinhui\Dropbox\_宣牧中心規劃\教室\d_WSU_lobby1_BB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74441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文字方塊 16"/>
          <p:cNvSpPr txBox="1"/>
          <p:nvPr/>
        </p:nvSpPr>
        <p:spPr>
          <a:xfrm>
            <a:off x="5292080" y="242088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292080" y="40770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10246" name="Picture 6" descr="C:\Users\Chinhui\Dropbox\_宣牧中心規劃\教室\_KITA_Dormitory_Furni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429000"/>
            <a:ext cx="4469251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5648"/>
            <a:ext cx="7993062" cy="3239616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zh-TW" sz="2700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    </a:t>
            </a:r>
            <a:r>
              <a:rPr lang="en-US" altLang="zh-TW" dirty="0" smtClean="0">
                <a:latin typeface="華康新儷粗黑" charset="-120"/>
                <a:ea typeface="華康新儷粗黑" charset="-120"/>
                <a:sym typeface="Wingdings" pitchFamily="2" charset="2"/>
              </a:rPr>
              <a:t>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主耶穌在升天時最後對門徒的囑咐：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  「但聖靈降臨在你們身上，你們就必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  得著能力，並要在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耶路撒冷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，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猶太全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       地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和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撒瑪利亞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，</a:t>
            </a:r>
            <a:r>
              <a:rPr lang="zh-TW" altLang="en-US" dirty="0" smtClean="0">
                <a:solidFill>
                  <a:srgbClr val="0000FF"/>
                </a:solidFill>
                <a:latin typeface="華康新儷粗黑" charset="-120"/>
                <a:ea typeface="華康新儷粗黑" charset="-120"/>
              </a:rPr>
              <a:t>直到地極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作我的見證</a:t>
            </a:r>
          </a:p>
          <a:p>
            <a:pPr marL="609600" indent="-609600" eaLnBrk="1" hangingPunct="1">
              <a:buFontTx/>
              <a:buNone/>
            </a:pPr>
            <a:r>
              <a:rPr lang="zh-TW" altLang="en-US" dirty="0" smtClean="0">
                <a:latin typeface="華康新儷粗黑" charset="-120"/>
                <a:ea typeface="華康新儷粗黑" charset="-120"/>
              </a:rPr>
              <a:t>        」。（</a:t>
            </a:r>
            <a:r>
              <a:rPr lang="zh-TW" altLang="en-US" dirty="0" smtClean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徒一</a:t>
            </a:r>
            <a:r>
              <a:rPr lang="en-US" altLang="zh-TW" dirty="0" smtClean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8</a:t>
            </a:r>
            <a:r>
              <a:rPr lang="zh-TW" altLang="en-US" dirty="0" smtClean="0">
                <a:latin typeface="華康新儷粗黑" charset="-120"/>
                <a:ea typeface="華康新儷粗黑" charset="-120"/>
              </a:rPr>
              <a:t>）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692696"/>
            <a:ext cx="7201049" cy="1656184"/>
          </a:xfr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zh-TW" altLang="en-US" sz="48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主的吩咐</a:t>
            </a:r>
            <a: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</a:t>
            </a:r>
            <a:r>
              <a:rPr lang="zh-TW" altLang="en-US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有共同的目標</a:t>
            </a:r>
            <a: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en-US" sz="4000" dirty="0" smtClean="0">
                <a:solidFill>
                  <a:srgbClr val="660033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為世界宣道齊心努力</a:t>
            </a:r>
            <a:r>
              <a:rPr lang="en-US" altLang="zh-TW" sz="48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</a:p>
        </p:txBody>
      </p:sp>
    </p:spTree>
    <p:extLst>
      <p:ext uri="{BB962C8B-B14F-4D97-AF65-F5344CB8AC3E}">
        <p14:creationId xmlns:p14="http://schemas.microsoft.com/office/powerpoint/2010/main" val="21650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9672" y="24928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7664" y="336802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99792" y="335699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暨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27429" y="422108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043132" y="227687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915816" y="23488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九層平面圖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住宿、研討交誼空間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292080" y="242088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292080" y="40770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9672" y="24928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會議室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47664" y="336802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茶水間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99792" y="3356992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門廳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  <a:p>
            <a:pPr algn="ctr"/>
            <a:r>
              <a:rPr lang="zh-TW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暨</a:t>
            </a:r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交誼空間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27429" y="422108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043132" y="227687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508104" y="170080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陽台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915816" y="23488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九層平面圖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292080" y="2420888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292080" y="40770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住宿空間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pic>
        <p:nvPicPr>
          <p:cNvPr id="18" name="Picture 3" descr="C:\Users\Chinhui\Dropbox\_宣牧中心規劃\教室\Lobby with 4 couch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861048"/>
            <a:ext cx="3240608" cy="236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4" descr="C:\Users\Chinhui\Dropbox\_宣牧中心規劃\教室\GrasseRiver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764704"/>
            <a:ext cx="322775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38" name="AutoShape 2" descr="data:image/jpeg;base64,/9j/4AAQSkZJRgABAQAAAQABAAD/2wCEAAkGBxQTEhUUEhQVFhUXFRgYFRcYFxQYFhcVGBcXFxUUFxYYHCggGBolHBUUITEhJSkrLi4uFx8zODMsNygtLisBCgoKDg0OGhAQGywkHyQsLCwsLCwsLCwsLCwsLCwsLCwsLCwsLCwsLCwsLCwsLCwsLCwsLCwsLCwsLCwsLCwsLP/AABEIAKQBNAMBIgACEQEDEQH/xAAcAAABBQEBAQAAAAAAAAAAAAADAAIEBQYBBwj/xABKEAABAwEEBgcFBQUFBgcAAAABAAIDEQQSITEFQVFhcbEGIjKBkaHBE3KC0fAHFCNCsjNSYsLhY3OSovEVJENTs9IWNHSDhJPi/8QAGQEAAwEBAQAAAAAAAAAAAAAAAAECAwQF/8QAKREBAQACAQMDAwQDAQAAAAAAAAECERIDITETQVEEccEiYZHhIzKhBf/aAAwDAQACEQMRAD8Aj2eKjx3jyqrxkeLeBHI+ihCPFp3tPjgeato4+zxp5EJnBJY8Cd3zUxrcuI8/9UIs6p4KTCOqODTySUV3LgpAbh3/AMy4GZd4RKdXx5hAEu5d/MLjhj3+iIRj4psmff6JA7X9bAm05/NP+uS47P4ggGU/V6rjc+/5Loy+L1Sb/N8kggT1NqOz7o49/tWI0eLj/ds/m+aTiPvJGv7qfD2rAuxjru91vqqyR0/Dpz8eSa4dZPdmOPouOHW7j6KWgB9QhkcvVGePTmhO9DzQAnjPvQHRj9XMKRJr4H0Q/wD9cwgOxWyVvZleM8zeHapk6q0+hLW98dXkE1OIAGAOGSyms9/6lpuj/wCxHvO5qsazznZbE4HgvOYYqWyRzKB0kha7OhINGktrQ0XohyPBed2Q1tY/9Q79bfmsevlZljr5dn0OEyw6ls9mkk0+9j3MAHVcW1q6hprunAcEaDpQ/wDOxrsto88eSzcrqyyH+0cfElPY3DuW+45eLQ2npCCMIgDWlb58cGqjl0jO4isrxUnAGgGwJMi+vBNdFiNwS5DjEf2jzdrI84HNzvmgNhFRX90qaIsBuYkYs9zeaW1ITYR1cMgU2KIUb3+qnvioTuHzTGxZe6gIccWA4+qn6Egv2hgIwJx8D8wkyHLgrXovB+ODsB9AgqvulDqWZ+8+q8p0i03nbh/VepdKz+C1u0rz+3w9reaearaZGQlgNGjd9cyqm1RYE7XUH13LY2mCl7DssHjifkqW02Wl0bAXH67ijZ6ZwWateKSvYLH1RVJGxptWRdQcOSsruI4goUEXV4FSizqg7h8vRAgoZge9Ghb1B7oTxHifrUuwN6jeB5pGJd5lODer3lIDHw5JwHVPH0SAhzH1qTZh+ock6mX1qXJhgeLUB2n13LjxlxHonAY/Wwpj8v8ACkDGj9XqF0DP3vklt9/1CVM/e+SAAID94L6dX7s5td/tWEDwBTY+2fdHMpzR/vX/AMZ//ViSY3Hu/mTqcPBPzHH0TX9r4SiPGI4nkUN/a+H1SUFKP5eaC4YePNHlGPxN9UF4wHf+pBhv18D6Ibv+/mEeQZ8DzQnDD4n8wkAhr4n9a0/R39iPedzWZp9fGtR0dH4I953NVj5Rn4WT8jwXm2jD/vLT/bOP+di9KeOqeC840PH+MDsc4+Lv6Lm+pv68J9/w9D/z5/i6t+35GgbV7veU6GJDsMWJ975Kzs8OH1sW+3EAIuXySmi7Xu+hU90f6Qh2hva4gcvmgkF8WDvdA8SUjFi74Ry+alyMwO8sHJOZHn/eDyp8kGgTR9vw+vFNfHifdHqpskfVdveBySlixd8I5JhGMWfDmQrDQQIcSNnOqZJFzHka+is9BQdV3EDyHzQV8IHSSVxcGnUB5lZyeOoG8rSaeFZXbqDwCqHxdYD61IEUlqhwfveG+FAeRVRboP2nBjBxdn5OWjcyobvc93MfzKvfFWn8Urj3MBA5BBqG3vEbg3+EeqSlW6w+0kedhu+AHqSkjYbSCLtjvR/Z/hjv519USBnXI2hFiZ1HDYfRUkRrMRvA5Ltnj6lN5RYhgw7giwMwd76QAYzEcBzRAzB3cnBvZ4lFDcXcPVIAhuDV2ePqu4ck8dkcfVFkbg7gUACNvZ+tqFIzA93Mo9nybxXJm9r61oAL2dr3/knGPF/vDkiPGDuI5BOLcX8WnyQEMM/3kb4JP+pEuCPHu/mCkGM/eWGmHsZATxfFQeR8F2RuPceYTyTh7guix+L0KE6LH4fVTnNx+L5oYbj8J5pLQZYsfib6oL4uz3/qVlIzH4meqDIzs/F+oJBDlh6p7+aGYMD77uas3xdV3fzTTFgffPJAVDocfr99abQLKRD3jzVS+PHu/nCv9EtpGOJ5qsfKc/CRNgx3unkvPNBs/E+H0lPovQ7aaRSH+B3Irz/QB/EO5n8r/wDuXH9Tf83Tn3/D0fou303Vv2/KzsEfNynsGHc7mFGseri7mUcHD4T5ldLgFk18BzKjzntf3g8gPkiyHE8WqO41/wDsd5CiALJq99vk1OhHVHvE+ZTZT1m+8fJqLEOqOA88UAIMy98nwquhlXH3h5IkX5e8pQHH4imHLQ367j81caKbRg3uPy9FUWg9bw5j5K8sLeo2uwnzqnCrPaSNXvO159Aq+TNx2D0J+SlyOrQ7XE+ZPooc/Zee7k30KFIdKUr+Vg8zU/pUGBn7MHVHU8Xn+hUy29iXuaP8IbzcVGtDqGU7AGj4W/NyQM0XECy8fzOcfEpI9njoxo2NHz9Ukwvv+I07fr1RoRi8bgVHBq1juHy9FLH7Ti08qqkiWf8AZt3V5qRGO3xBQLMPw6bHO+aPHr3gckgY8fqRvzHgfQoExwPwlFr1xvHokAx2TuKlEcl5raPtJLHPjNnoQ4g9etCDT90bECb7U5AOrDH3ucrnTrP1cXo1k7I3H5IloHWdvb8l5DJ9p9oAIayIdxOPit1pjTz/APZ7LZDdvGBshqKjGl8U8UrjYczlaI9k8G8k89p3utK8Xd9plsIwMeWNIxkOKjz/AGjW8/8AEDailRGzLvCfCl6k+K9v/wCK33HfqYuTNx/xLM/ZjpWS1WV0toeXSsmcypDRVjgxzcBQLE/a++SG2tc1zg2WIEC8aXmktdhwupWd9CWybeuyOAOJGY1jehWd4LsCDQOrQg0xC+aJLW45u55ayt99iukAyeeNzgA6MPFaAXmkA47aOHgi4yHMrfMesyZ/ExCmGXF3Nq8W6TdIrYy1TxstErmNldcLXCl2tWAEbAadyz9p0ta39qWY/G/5o4jnfh9HuGDviVNp7pHZrIB94eWl5NwBkj60Ar2WmmYzULQPSVn3SEy3/aexYH4fmDQDjXGpFVkvtR0jHaIImsa8PbLUE0pd9mWuBodt09ymeV3w0P8A46shcxoMhL3BoPs3AVe8UJJyCm6Y+0uzWF5gljmdI3E3QyhDsQQXOC8Pg0VK4i7WtRQ0Joa1B7lr+ncBtc0UlY4y2EMe4vb1zeLq0JwpU+Kvizt7d3qWgumcekLFaZo43x+zvMLXlpdiwODurhQ3vJZ7o7bAXyUqSKtO4ANF411Y6tqy/RLSNnsNntLHWuIumoLoN6l0HHq1NcaKPZemEMV+7JeLicopDmQcyB+6FydbpZZdbHKeJHpfS9bp4/S9TG3vXqED6XN4+ZWY0r9otks8z4JPaXmBrXFrQ5taXiM9VVm7b0/a+MxmJ7wWFuDAKVFK4vz7l5taQ0ONA/HGjqVpnqXRMflwXL4e56M+0OxWiZkUb5L73gNBjeKmmGOrJaKE1Ld7nfr/AKLwHoza/utoZOY3Pug0GGbm0BzGIqtzY/tGDSC5rhTayusn8rt6LjRM410/S+yCQgy0LTIDVklL3ZpW7jkVL/8AFtip/wCYjAwzqNW8LwaWNr3ud7ehc4uNWSgVcSTk3emSWDOk8Rr/AB08nK+MRyv7PoyG3xhrHF7Q1zatJcBeBplXNOsVpaaUc04E4OB2BeNdONJ/ePu7YHMLYoi3ts7RI37GhZoRWjUD3XfRKYzSrlfZ9Gyv654jyBVqdKwiEkSxmkep7Tq4rwXoHaHQRW2Z96+IrsbTWpJBy77vgsxLGWQB/tgXAgezuAOG+utExm6Llez31tqabgDmnD94bAPUoPtLzB/E4cyfVfOrrUdgPFoXqmg7cLHomKUgVuukpkC+R9GDzCVkng5lfdqpZAWN/jl8rxdyaFBkdWL33fqeTyAWMP2gCjB7LsB1OvmS0tB7OqtU5nT+PqD2L6NINA5pJoKADAJXGq5xqNN6R9nIGj90cz8gks+zTcFqLpS4R43Q2RzA6gaMaV21XUu6txtbR0gZA4RTNLWEVbLiReDjVpAFRqx3q4j0xA8scyaI46nt4bVV9K9DF9mlL2kXDfafLHccB5rxialfQrbjK5r1LLp9GWJwIdQgi9mMRltCPGaDHDDXgvAtC6ckgaRG4jaKm65uqo3blaWfpg28PaRkjWWu63deHqlcKc6s93rlqt0bQavb2ccQctwzQmaYid1mG9cF40wNMcr1FgbH0isMpoXzxE63MY8Z0/I6utXk8cDWOLZJHOAwBaxoO49YlTxs8r5y+GI6XaGkc+a2sY32D5QB12F7XloJBa1xwrzWYZG793HVjl3UxW3mANRiW1rdJwBpSqI2xMI6tAdpqR4VFfFWz1WFjsz9h5Y7di9C0PpORujRA9gdRkrQSaG6+t0U3VVY7Rlpr1XxU3Mx/wA7iF0WG1UoZZANgETR/lanx2m9Tj5jNRaDkOoqQOjsgxp5fNXf+yHntSvP/uScgQE09Hoz2qHiK/qJV8GfrxI6KWn7o2QGZsYc5riL7RUtyOeaidJbdFaXtc+e+Gg0oXPpXOl0HcpLNDRDIchyCJ9wjH5fElLgXr9maMVnGV8/A4fqojaP0o2AucyN2VCXBoHkSVoBZmjJo8AoWmmfgv8Ad/mCfCCda7QBbpHi82zt6xqalxw26vBdD7TqZC34AebjyU7RX7FnD1KkOanMYm9bLase62HOcAbGsiHJijyWKV3btDz3kcirhzUJwRxhepkpn6Gae257uJrzUb/ZkbZGta2go4kbxkVZzaQiGcje7Hkoc1oBeHtqQI3Eaicaa8u9K6OXI77rGMmj64rjiBkAFXW/ScjKF0BDTkS9p/TWidFpmA9tsg7wRXuoUuUXOnkNLIqO06NlnlpE2uQqXNaK01lxAGac2RzzU1odVa03b0dkkjbwDbzS4YXnA5BtaDPJRldtMZqrWNpAA2YeGCcqewSD27w4nWA0BxJdUYBrQTXPUtNHoSd1C2OShFavIYMdocb3+VVyTwqDcGsBJ0Df3QruDozJVpkla0fma1t4ng80p4FWbNCxN1VO1xr5CifKHOnkxpsbDhdx3fJSYOib5OzFQbXFreeK20TQ0UaGjg2nJTbMyqW1zp681l9F/Z4XHr2j2Y13A9x8vkVfT9BoIm4OllO18klP8OA8lrNEWdVXSnppYrO90MspEjcHNaxzqEgGhIGxwUq1I880l0djqSW076cktLStkgZA+Vvs20oLzQBcBpUjFA6XdLIJ4jHA94vHrExnsjGgBIzWSgtMDC0iIktqaudi86rw7LWjOgBO9Kq2k6T0bHG0uq7diqyK03WuwGNOIpjgdXqi6R0i+Y1fQAZAZD5qNZWB0jGu7Je0O4FwB8khW20B0AMsDJZhI10nWaA38h7JPGle8JL6J9m1uAFAMANgGQXVXFHP9kiOz53jWooQcl4t9q/RVlklZNCKRTVBbjRkjQDhXU4Y01UK18nTqStKsadl0n1WY+1DTUksFna8to57nUbdpVoABBz/ADHCv9KksY3LG+HnbMDVckjCbeXQcEKMaLpBGND47QtXY+kTThIT7wxPxNzrvFVlC5MMd7LApHO3ePQIbTG/sPae/HwOKlhi8tlvt7Q8cR4qRo/SskTgWuI8xxocK9yOyudenskIUtlroqHQVsMkQJ7TTddvIyJ4ihVswoXO6R7YHMDwXfuzXZVHmghPa6iN1OWGN8xx9gOog+SjSWV4zae7Hkp7ZURsoVc6yvQx9mbnt0bTR0jAdYLhXwzVdpC3RyRyBjq0ZU4EDMayFtJoIpBR7Gv94A81Bf0bsxDg1pZeFDdc7KtcAagZI5J9DTES6ZMMUTWsDi5pNS66B1iNmKhWzTlppVpiaP4RU03F2C1ulugPtWsEU9LoIo9lSamvaacPBUlp6AWlowb7QfwvbyJBU21Uwk8xTWHTVori9sgLa0c1oFT7oBr5IVt0jJOCwg3QesG5EjVgMlqNF9EZB/wnA7xTmr2zdESK3nhtTU0qT8ku6tz2jzeCzEUwoBqIKtWWQvaKUoY3NBqO0HXi3cabV6BZujUDMy9534cla2WyxM7DADtpU+JVROrXk0HRSV5o1khacdY8aGi0ujfs+kcBeaG8SF6C1xOsqbA1S11dd2OsX2aRZyyV3NFPMq8s/Q6xxgfhB1NbiTl3rRNQZyhOlQbHHEKRMawfwgDkqy0jNWVscqmaqFIjiuUqnPJ1rjQUKFihBzU6F0TO3KxlKVvOaM8szuUGW0MhYZJXBrRt1nUBtJXjOmtIvtEr3vri8uu1qGk0FBqwDWj4UFt77N010fZ2OJtUTngG61pc8l1MAfZh1BWmK8PtWkGH2rz+NPNevSubday8auEbDU3jj1jSgwA1qnZEUQNASMIRUGJQK1Na92KkypojiIJDyHDENIrXdXUkDCuxxucaNBJ1UXCVOsRa1zXPDg1takUJNUBt2dLreB/5iXxafMpKrbNEQCMuKStntqIbOWitQRvBBPfU4ngqbpbO2/G1tDRpvDYSR54KRa2F1LryaZg19MuIVRpWzONHANwFKNrltFVpXNhO/dBug5HuSLSBiNajEosU5ptUN+5hcuNOKKQ07iuCAimtLRypzH1GPAoMtjYdXhghWFx69f3zRS7yalt0SnEbywkUcKVyxBJaT4keC2gavNMNeWR4KPo7SlrheY4S94H5bt4XdVQcvEJU96eqXE1wWcsnSotLG2qExF1A1wc014trVo71p24ioN5upwpQ96NCZSglxCYZUVzd3jVDo7V5UHJB7daTspxUmJ20qK2EqXBAUBJY/ZXv+SkROdtXIYVOihQRjB4pxYpLWLpYgkB8aHcUyRqjuagOxKdAosTVOhSUMECco9ECZqEqq0qvkjXOkGn7NZq+2lAcBW4AXP8A8Iy+Ki83039p0rqtskYiH/MdR8lNwIuM8Cd6fg/Lf26eOFntJntjZ+840r7rR1nnc0FYfTn2jMbVtkjvH/myCjfhjzPFx7l5/bLZJK8vme6R5zc4knxOrchtFSAMyp2ellJb5Z3mWd5eRg2tKVOwDADgEy6lQABoyHntKVUGTjRMqnV2ppdsQDJUMNqnuYT9Zp0QrtB7kga2NGi6wouUNQM1KhbTMIDscVBgElIM42JJkvGWgohlrnhvUBriiMbXatNubTtpgYe0O/8Aqq2eNrcjUcRVK3kXhWhANa44jDq0TXRl56kTWjw5lSuAkp0L8RQpv3d7ciDtCZe3eGP+iW1rFlwfszVu3WTrKcHKLZ8AANSNSu768lQnbydfTbbpGZkdI5HMbXrBppWuANRiFxzSM8vJRtKOpHTa4epSqu1VBNTU4k5nWd9VYaM05PAaxSEbRt46j3qtXVOxZL5egaN+0fIWiJp/iFWn/KKeS0ti6V2SXJxbu6rvMUPkvHWxkrvsRrxVcvmI4/Fe7w26F2UjfMcwpsMjDk5viF8/xTPBAjc8OODWhzsTqAGteqt6EWgNYWW17XFjS5r4mOo4tBIvAjI4ZKpxvym5Zz4/63MTQpcbdy80foHSTOxaIH8Q9nIFTNCjSntQ2d92Oh60cl41GQu5+SfGF6uXxP5/p6MGFdMW5Zux6O0lKC5lta1t5wAc2UuoDTEhwFVA0mzSDI5ALQ+SZpo0Nc5kZ7OZccDidexLjPkepfhr32d2prvAqLLERmKccOa85+4aYk7T4m+9K53Kqc3oZbn/ALS1RN92Nzz5kI4w/UvxP5/puX6QhZ25WD4h6KLN0zsjMPaF52NY48wAs7Y+gVx0bpbVJKfaN6txjGO10IxJGG1biDRDGDANbua0BH6YXPO/DNaT6dSMjdJFY5Cxgq58pDABtuAVPcV5ppz7RrbaKtbJ7Jh/KwBn+btn/EvbrZBEWuY5t4OBDg7EEHAii84019ndndUwXozqF4uHg4lK/scuv9nk8gJNXY70xaHSnRqeCtW3m7Rh5f1VPQZEY+BUaazKXwiqTo6l8V2HkkbPsKJYYSJGgila08M96WlbEKajFgGf13JpKZbCK5VGjYHGhyUp1kwoABry+qoG9IYhOBy7q0G2mvgiCEZ0NVMa3bTuwHABSILKTt8E9I5IsVmLsqKeyy4UT3MupMtFE9SJ3aF9yquKQbcTu70k/wBJ7rt4agh2pxpShIOBoRUbwultNafh9YIZgWaHCpzrnrA2KQYjStcF0M+qJwajR7QJC+9SrBhWt2uFaJvs3j8zRtJAGG3f/VS5HtaaEDAV88h3oP3O8ayH4B6lI9gxkajXFIuVi6wtcPwwGEZVyI2VVbJEQbpBDth5g6whcuxI56f0+S5b7KZYxcFbpLnnINbkC4nAIQ3rk8z6ezYCQaOIGVakAnzRv5O4+8V4swGZrw+ZXQQMvmVLsmjzI9jXPADzTDGnmFrejWhYhK5r2tfQG6SDgW0vVAND2h5paTcmY0boSa0GjG4ayfkPWi2uhPs4bgZ3Xv4akDhRp9Vq7JGKUbRoGoZeAU1j7u/f/onpO9m2TQcMDKRxhtMiAByVlJq4DkFGfNVuYR36vdHJXEZASLuj/wBoOBTZETRZ/E+E+id8JnldaGPVf/eP/UVW2sV9p/eejVY6J7L/AH3/AKioVoZ1Hn+1+SlXshsRmlCanhUkpXUdH79fAI8jnFRZW1dGN7j5BWNns4299VNXiiGCvHiq62sLRitHNCAKjH62ryrSvTV5e9ty7de5tLt/Bri2tbwrWlUtnYmaTtBAOoa6kU8153pf2UslBQOP5qANO7YOKvLZpRkxrK2Y7AKNHgFSaRZCezfbgRQgcdo8UrdnhNKuTR72uu11Vy1d2pOs07mijmmhpTMgYjrV1IkcJHXJIBFBe11T2AhpaG3+rdqCMCTXfhVJoiuGJ4ldEZJAxJOQHyUqLR8riTcpr7TR31VloItukAAEiuFSXDWalEmxllrwq7FFG4UeOtXXUUP7u4os9hLRWO9UaqnEcCpumLJi17QccHUFSAcjTXTFSrNG5zcGndtI20zCfFHL3C0XZS8Y5A6wceIzC0cFkABFB4+hVfZnlvawVy2QFoBW2MjDO1SW+yEd/wBYKonhIwWwmYGDA1rkNVeCo549tCe5TlirDJU0KSNIMcvNdUaamQybctikex1jL6zQY8sad6l2e0hp2jWMAOCqM6TY0UR7cOKUkgpeZlraNXfsQGyVxSAkkV6obQ1BGWIrsxR/ZOOAoOCFFX6wRopyTh6JCkLPTM+pUW2WqPsSNLqagCSKawRkp7jVpbWlagkYkb6o1n0Ua35H3jTM4Ybggt/LLWqSLC4543SDHucPVTdEujJcASXuywyaBS8SK0xJ1rWRRta0uJBA/eIA89SoZ7e+YltjhaMes9rWtBOvE4eu5Kxcz32Vgs01GgA9V1dWYOdVd2PSkDZy5odGBGGyFzTV0uBe+jb1cQdgxCjtsdrje17wZGtbRzb9aty6u8bQrh0Vmmo8MF8ihByNNoyr5plbBD0sgacJC74XV8DTkiDpjsa87/ZupuGadFZqEXWgDVQAHejWzRrbQwMfe6rg5t00cHDIhBbix0FpltpY4ht0tIrStMccjkVoXavdHJVmhtDezaaNuhxBeScXGlK8fqitHytGQrQUxyw3Kp2K9wDETl46vFOsvVdVvXdSgGIaO/WuiQOzNdmwcAjaOjN469VNiLTmKy0YcH++/mVUzTYyNcCGmQlrhqyrUf6Ky0Y7qv8AffzUF7vw3n+0dzSAbGVxaQ4bvkuhQ43s2lp+u5HjtTjXC80eXenstDRtrIzc1x8wFNktLIml0hugZk59yrXBryC03XAUFaqh0to60k1kd7VurIUGwUSvc5dA6e6XueSyzVYw5u/MeAOXFY2LR4111mnEknjmtGbO0mlLpAxBBG84oU1gNcq7x6qT5K19gBGAA4jFQrQwN6rqHcRVX8sJHd9ZKkdZS6V7iAWtka01oDg0G60XsqkHIp6LYVp0W60Frnl3sxiylOtX8xrkNQHzTD0VNSYZS1wzvDDypTzWzskBIqQQBn8ly1OxowYfWvWq4p532Y6K0yWckWmM3P8AmMxbxIpgjWJkBIutDXGt06iMzdNd+SuzfH1mDtWW0oy5K6guNpG5wHVDjeOVBQGop3o8HO67NnpgM11zafWKkxvbIAb1Dgbrhl3ob2UG7aKkeKtntEkkrnyToZW4408Vyd+IAFSo1rAAoM8yhQss9TUH0UKeQjPFAdIVGltG9TclzE58iSiutG/kkp200TTgiMK6kphUeyvIcKKba4wC2mFRX/RJJVPCb5NpiVMsMIcQDWhr5LqSCqfIfZmjQBhxPiclKszA93W2E5nUMuC6kmzUlmd96kc6brBho1mTB3DPvK0UTRdpQUGQGAA3BdSUro0DqCmreq232ZrbTGQP2jg141HDPjvSSRBFhoVntXFrsmuLQBhgDhVbIWZkTKsaK0zOK6krKIUspdi4kqo07O5piaw3ayAGgBNNnWBSSULq0hYPRToxQ4JJJKiVow9V/vu5qM8fhcXv/UV1JUmeVK1t59CgOecQDQCtAMgkkkSZZzeGOOSke3c0VB10pmFxJColTWNkjKuaK7sFnrRYmtcbtRgccK8kklVRfJ7cQAQDUd/iEn6Njv4tBxrU0Jy256l1JEFDtUpGSAx15uKSSpAEgqDXeoT2UySSQQBNcVHc41GJ1pJJnD2SEg13Y0Fcd6rNJRAYhJJFPFWSOwUKZJJZ1tAXriSSho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4340" name="Picture 4" descr="http://www.gcd.yuntech.edu.tw/intro/img/a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861048"/>
            <a:ext cx="4391025" cy="2343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2052" y="324345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91680" y="21328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19672" y="27089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15816" y="43651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592960" y="17373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露台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436096" y="429309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戶外休憩空間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22808" y="23164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廚房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320420" y="23164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吧檯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283968" y="29249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餐廳暨多功能交誼空間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十層平面圖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51720" y="6237313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餐廳、多功能交誼空間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8351838" cy="626387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12052" y="324345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儲藏室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91680" y="213285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女廁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19672" y="270892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男廁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915816" y="436510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挑空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592960" y="17373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露台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436096" y="429309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戶外休憩空間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22808" y="23164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廚房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320420" y="231648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吧檯</a:t>
            </a:r>
            <a:endParaRPr lang="zh-TW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283968" y="29249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 panose="020B0509000000000000" pitchFamily="49" charset="-120"/>
                <a:ea typeface="華康儷中黑" panose="020B0509000000000000" pitchFamily="49" charset="-120"/>
              </a:rPr>
              <a:t>餐廳暨多功能交誼空間</a:t>
            </a:r>
            <a:endParaRPr lang="en-US" altLang="zh-TW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9552" y="6237312"/>
            <a:ext cx="141577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十層平面圖 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395288" y="519410"/>
            <a:ext cx="2031325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空間設計圖說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95288" y="571824"/>
            <a:ext cx="8461436" cy="6097264"/>
            <a:chOff x="395288" y="476250"/>
            <a:chExt cx="8461436" cy="6097264"/>
          </a:xfrm>
        </p:grpSpPr>
        <p:pic>
          <p:nvPicPr>
            <p:cNvPr id="11267" name="Picture 3" descr="C:\Users\Chinhui\Dropbox\_宣牧中心規劃\開放空間\Thomas-Jefferson-Hall-Professional-Photos-Interior-1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3717032"/>
              <a:ext cx="4284724" cy="28564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268" name="Picture 4" descr="C:\Users\Chinhui\Dropbox\_宣牧中心規劃\開放空間\sky-cafe-press-conference-an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476250"/>
              <a:ext cx="4267200" cy="289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269" name="Picture 5" descr="C:\Users\Chinhui\Dropbox\_宣牧中心規劃\開放空間\012-0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288" y="476250"/>
              <a:ext cx="3816424" cy="28623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290" name="Picture 2" descr="C:\Users\Chinhui\Dropbox\_宣牧中心規劃\開放空間\2011113720900284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5288" y="3717032"/>
              <a:ext cx="3929137" cy="27133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95288" y="519410"/>
            <a:ext cx="233910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2DA2BF">
                    <a:lumMod val="50000"/>
                  </a:srgbClr>
                </a:solidFill>
                <a:latin typeface="華康新儷粗黑" charset="-120"/>
                <a:ea typeface="華康新儷粗黑" charset="-120"/>
              </a:rPr>
              <a:t>建築經費概算表</a:t>
            </a:r>
            <a:endParaRPr lang="zh-TW" altLang="en-US" sz="2400" dirty="0">
              <a:solidFill>
                <a:srgbClr val="2DA2BF">
                  <a:lumMod val="50000"/>
                </a:srgbClr>
              </a:solidFill>
              <a:latin typeface="華康新儷粗黑" charset="-120"/>
              <a:ea typeface="華康新儷粗黑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500033" y="1071546"/>
          <a:ext cx="8429685" cy="5385278"/>
        </p:xfrm>
        <a:graphic>
          <a:graphicData uri="http://schemas.openxmlformats.org/drawingml/2006/table">
            <a:tbl>
              <a:tblPr/>
              <a:tblGrid>
                <a:gridCol w="857256"/>
                <a:gridCol w="5322131"/>
                <a:gridCol w="2250298"/>
              </a:tblGrid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  次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    程     項    目   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 價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壹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假設工程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8,793,208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安全設施及土方工程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12,279,426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安全觀測系統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630,001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結構體工程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67,967,462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隔間及裝修工程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37,576,805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雜項工程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5,415,837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電梯工程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2,400,000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門窗工程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11,789,300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環境及綠化工程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2,351,253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十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浴廁設備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570,936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152,292,908</a:t>
                      </a:r>
                      <a:r>
                        <a:rPr lang="en-US" altLang="zh-TW" sz="1200" b="0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貳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水電工程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電氣設備工程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15,300,377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弱電設備工程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4,393,063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給排水設備工程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10,314,257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消防設備工程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10,261,488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空調設備工程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5,085,535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臨時水電工程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491,868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七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繪製施工圖費用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含竣工圖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費用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500,000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八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水電廠商管理費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3,243,690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49,582,14</a:t>
                      </a:r>
                      <a:r>
                        <a:rPr lang="en-US" altLang="zh-TW" sz="1200" b="0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29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間接工程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營造工程財產損失險綜合保險、第</a:t>
                      </a:r>
                      <a:r>
                        <a:rPr lang="en-US" altLang="zh-TW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人意外責任險、僱主意外責任險</a:t>
                      </a:r>
                      <a:endParaRPr lang="zh-TW" altLang="en-US" sz="800" b="0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2,264,835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包商工地管理費、利潤及工程雜項費用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16,150,006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勞工安全衛生管理費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605,625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環保清潔費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2,018,750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工程品管費用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2,018,750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試驗費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605,625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2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23,663,590</a:t>
                      </a:r>
                      <a:r>
                        <a:rPr lang="en-US" altLang="zh-TW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F892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肆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室內裝修工程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60,000,000</a:t>
                      </a:r>
                      <a:endParaRPr lang="en-US" altLang="zh-TW" sz="1200" b="1" i="0" u="none" strike="noStrike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壹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貳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</a:t>
                      </a:r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肆  總計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285,538,643</a:t>
                      </a:r>
                      <a:endParaRPr lang="en-US" altLang="zh-TW" sz="1200" b="1" i="0" u="none" strike="noStrike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伍</a:t>
                      </a:r>
                      <a:endParaRPr lang="zh-TW" altLang="en-US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加值營業稅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2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14,276,932</a:t>
                      </a:r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380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壹</a:t>
                      </a: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貳</a:t>
                      </a: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</a:t>
                      </a: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肆 </a:t>
                      </a:r>
                      <a:r>
                        <a:rPr lang="en-US" altLang="zh-TW" sz="14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+</a:t>
                      </a:r>
                      <a:r>
                        <a:rPr lang="zh-TW" altLang="en-US" sz="1400" b="1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伍   </a:t>
                      </a: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總計</a:t>
                      </a: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400" b="1" i="0" u="none" strike="noStrike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299,815,575</a:t>
                      </a:r>
                      <a:r>
                        <a:rPr lang="en-US" altLang="zh-TW" sz="1400" b="0" i="0" u="none" strike="noStrik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en-US" altLang="zh-TW" sz="1400" b="0" i="0" u="none" strike="noStrike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2674" marR="2674" marT="26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300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4"/>
          <p:cNvSpPr/>
          <p:nvPr/>
        </p:nvSpPr>
        <p:spPr>
          <a:xfrm>
            <a:off x="1968110" y="1268760"/>
            <a:ext cx="5805860" cy="5328592"/>
          </a:xfrm>
          <a:custGeom>
            <a:avLst/>
            <a:gdLst>
              <a:gd name="connsiteX0" fmla="*/ 0 w 2474308"/>
              <a:gd name="connsiteY0" fmla="*/ 0 h 1650363"/>
              <a:gd name="connsiteX1" fmla="*/ 2474308 w 2474308"/>
              <a:gd name="connsiteY1" fmla="*/ 0 h 1650363"/>
              <a:gd name="connsiteX2" fmla="*/ 2474308 w 2474308"/>
              <a:gd name="connsiteY2" fmla="*/ 1650363 h 1650363"/>
              <a:gd name="connsiteX3" fmla="*/ 0 w 2474308"/>
              <a:gd name="connsiteY3" fmla="*/ 1650363 h 1650363"/>
              <a:gd name="connsiteX4" fmla="*/ 0 w 2474308"/>
              <a:gd name="connsiteY4" fmla="*/ 0 h 165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4308" h="1650363">
                <a:moveTo>
                  <a:pt x="0" y="0"/>
                </a:moveTo>
                <a:lnTo>
                  <a:pt x="2474308" y="0"/>
                </a:lnTo>
                <a:lnTo>
                  <a:pt x="2474308" y="1650363"/>
                </a:lnTo>
                <a:lnTo>
                  <a:pt x="0" y="1650363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395889" tIns="334264" rIns="334265" bIns="334264" numCol="1" spcCol="1270" anchor="ctr" anchorCtr="0">
            <a:noAutofit/>
          </a:bodyPr>
          <a:lstStyle/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在這塊台灣首善之區的土地上，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讓我們可以做到最好。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有最多的</a:t>
            </a: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人才</a:t>
            </a: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可以在這裡聚集，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有最佳的</a:t>
            </a: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地利</a:t>
            </a: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可以讓人看見與親近，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有最好的</a:t>
            </a: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時機</a:t>
            </a: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可以將福音傳向全世界，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我們要在這裡爭取得主所用的契機，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當然，</a:t>
            </a:r>
          </a:p>
          <a:p>
            <a:pPr marL="109728" algn="ctr">
              <a:lnSpc>
                <a:spcPct val="150000"/>
              </a:lnSpc>
            </a:pPr>
            <a:r>
              <a:rPr lang="zh-TW" altLang="zh-TW" sz="2400" dirty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我們需要虔敬地奉獻財物和心志</a:t>
            </a:r>
          </a:p>
        </p:txBody>
      </p:sp>
      <p:sp>
        <p:nvSpPr>
          <p:cNvPr id="4" name="手繪多邊形 3"/>
          <p:cNvSpPr/>
          <p:nvPr/>
        </p:nvSpPr>
        <p:spPr>
          <a:xfrm>
            <a:off x="971600" y="710900"/>
            <a:ext cx="1649538" cy="1649538"/>
          </a:xfrm>
          <a:custGeom>
            <a:avLst/>
            <a:gdLst>
              <a:gd name="connsiteX0" fmla="*/ 0 w 1649538"/>
              <a:gd name="connsiteY0" fmla="*/ 824769 h 1649538"/>
              <a:gd name="connsiteX1" fmla="*/ 824769 w 1649538"/>
              <a:gd name="connsiteY1" fmla="*/ 0 h 1649538"/>
              <a:gd name="connsiteX2" fmla="*/ 1649538 w 1649538"/>
              <a:gd name="connsiteY2" fmla="*/ 824769 h 1649538"/>
              <a:gd name="connsiteX3" fmla="*/ 824769 w 1649538"/>
              <a:gd name="connsiteY3" fmla="*/ 1649538 h 1649538"/>
              <a:gd name="connsiteX4" fmla="*/ 0 w 1649538"/>
              <a:gd name="connsiteY4" fmla="*/ 824769 h 164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9538" h="1649538">
                <a:moveTo>
                  <a:pt x="0" y="824769"/>
                </a:moveTo>
                <a:cubicBezTo>
                  <a:pt x="0" y="369262"/>
                  <a:pt x="369262" y="0"/>
                  <a:pt x="824769" y="0"/>
                </a:cubicBezTo>
                <a:cubicBezTo>
                  <a:pt x="1280276" y="0"/>
                  <a:pt x="1649538" y="369262"/>
                  <a:pt x="1649538" y="824769"/>
                </a:cubicBezTo>
                <a:cubicBezTo>
                  <a:pt x="1649538" y="1280276"/>
                  <a:pt x="1280276" y="1649538"/>
                  <a:pt x="824769" y="1649538"/>
                </a:cubicBezTo>
                <a:cubicBezTo>
                  <a:pt x="369262" y="1649538"/>
                  <a:pt x="0" y="1280276"/>
                  <a:pt x="0" y="824769"/>
                </a:cubicBezTo>
                <a:close/>
              </a:path>
            </a:pathLst>
          </a:custGeom>
          <a:solidFill>
            <a:srgbClr val="00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241569" tIns="241569" rIns="241569" bIns="241569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得主</a:t>
            </a:r>
            <a:endParaRPr lang="en-US" altLang="zh-TW" sz="2800" dirty="0" smtClean="0">
              <a:solidFill>
                <a:prstClr val="white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prstClr val="white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所用</a:t>
            </a:r>
            <a:endParaRPr lang="zh-TW" altLang="en-US" sz="2800" dirty="0">
              <a:solidFill>
                <a:prstClr val="white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28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BD007557-1D05-41C5-A2C5-18988A135F61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66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pic>
        <p:nvPicPr>
          <p:cNvPr id="23555" name="Picture 2" descr="rice field and karsts form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3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429625" cy="6858000"/>
          </a:xfrm>
          <a:prstGeom prst="rect">
            <a:avLst/>
          </a:prstGeom>
        </p:spPr>
        <p:txBody>
          <a:bodyPr bIns="91440" anchor="b"/>
          <a:lstStyle/>
          <a:p>
            <a:pPr eaLnBrk="1" hangingPunct="1"/>
            <a:r>
              <a:rPr lang="en-US" altLang="zh-TW" sz="4000" dirty="0" smtClean="0">
                <a:solidFill>
                  <a:srgbClr val="FFFF00"/>
                </a:solidFill>
              </a:rPr>
              <a:t/>
            </a:r>
            <a:br>
              <a:rPr lang="en-US" altLang="zh-TW" sz="4000" dirty="0" smtClean="0">
                <a:solidFill>
                  <a:srgbClr val="FFFF00"/>
                </a:solidFill>
              </a:rPr>
            </a:br>
            <a:r>
              <a:rPr lang="en-US" altLang="zh-TW" sz="4000" b="1" dirty="0" smtClean="0">
                <a:ea typeface="微軟正黑體" pitchFamily="34" charset="-120"/>
              </a:rPr>
              <a:t> </a:t>
            </a:r>
            <a:br>
              <a:rPr lang="en-US" altLang="zh-TW" sz="4000" b="1" dirty="0" smtClean="0"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> </a:t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en-US" altLang="zh-TW" sz="4000" b="1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A field ready for harvest</a:t>
            </a:r>
            <a:r>
              <a:rPr lang="en-US" altLang="zh-TW" sz="4000" dirty="0" smtClean="0">
                <a:solidFill>
                  <a:srgbClr val="C7BBA6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.</a:t>
            </a:r>
            <a:br>
              <a:rPr lang="en-US" altLang="zh-TW" sz="4000" dirty="0" smtClean="0">
                <a:solidFill>
                  <a:srgbClr val="C7BBA6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zh-TW" altLang="en-US" b="1" dirty="0" smtClean="0">
                <a:solidFill>
                  <a:srgbClr val="CC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莊稼已經熟了</a:t>
            </a: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r>
              <a:rPr lang="en-US" altLang="zh-TW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John</a:t>
            </a:r>
            <a:r>
              <a:rPr lang="zh-TW" altLang="en-US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約 </a:t>
            </a:r>
            <a:r>
              <a:rPr lang="en-US" altLang="zh-TW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4:35 </a:t>
            </a:r>
          </a:p>
        </p:txBody>
      </p:sp>
    </p:spTree>
    <p:extLst>
      <p:ext uri="{BB962C8B-B14F-4D97-AF65-F5344CB8AC3E}">
        <p14:creationId xmlns:p14="http://schemas.microsoft.com/office/powerpoint/2010/main" val="16993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DF730BE3-0714-4076-8FF4-53877ACE9C58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67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pic>
        <p:nvPicPr>
          <p:cNvPr id="24579" name="Picture 2" descr="http://rds.yahoo.com/_ylt=A0Je5mc1xj1H9.sA3BejzbkF/SIG=12gr63h38/EXP=1195317173/**http%3A/www.eat.nildram.co.uk/Vietnam/rice%2520harves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5057"/>
          <a:stretch>
            <a:fillRect/>
          </a:stretch>
        </p:blipFill>
        <p:spPr bwMode="auto">
          <a:xfrm>
            <a:off x="0" y="0"/>
            <a:ext cx="91281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title" idx="4294967295"/>
          </p:nvPr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tx1"/>
          </a:solidFill>
        </p:spPr>
        <p:txBody>
          <a:bodyPr bIns="91440" anchor="b"/>
          <a:lstStyle/>
          <a:p>
            <a:pPr eaLnBrk="1" hangingPunct="1"/>
            <a:r>
              <a:rPr lang="zh-TW" altLang="en-US" b="1" dirty="0" smtClean="0">
                <a:solidFill>
                  <a:srgbClr val="CC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莊稼</a:t>
            </a:r>
            <a:r>
              <a:rPr lang="zh-CN" altLang="en-US" b="1" dirty="0" smtClean="0">
                <a:solidFill>
                  <a:srgbClr val="CC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幼圆"/>
              </a:rPr>
              <a:t>多，作工的人少</a:t>
            </a:r>
            <a:r>
              <a:rPr lang="en-US" altLang="zh-CN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幼圆"/>
              </a:rPr>
              <a:t/>
            </a:r>
            <a:br>
              <a:rPr lang="en-US" altLang="zh-CN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幼圆"/>
              </a:rPr>
            </a:br>
            <a:r>
              <a:rPr lang="en-US" altLang="zh-TW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The harvest truly is plentiful but the laborers are few.   Matt </a:t>
            </a:r>
            <a:r>
              <a:rPr lang="zh-CN" altLang="en-US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幼圆"/>
              </a:rPr>
              <a:t>太 </a:t>
            </a:r>
            <a:r>
              <a:rPr lang="en-US" altLang="zh-TW" sz="4000" dirty="0" smtClean="0">
                <a:solidFill>
                  <a:srgbClr val="FFFF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9:37-38</a:t>
            </a:r>
          </a:p>
        </p:txBody>
      </p:sp>
    </p:spTree>
    <p:extLst>
      <p:ext uri="{BB962C8B-B14F-4D97-AF65-F5344CB8AC3E}">
        <p14:creationId xmlns:p14="http://schemas.microsoft.com/office/powerpoint/2010/main" val="37406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 altLang="zh-TW" dirty="0" smtClean="0">
              <a:solidFill>
                <a:srgbClr val="0000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389"/>
            <a:ext cx="8280400" cy="1296442"/>
          </a:xfr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r>
              <a:rPr lang="zh-TW" altLang="en-US" sz="4800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真耶穌</a:t>
            </a:r>
            <a:r>
              <a:rPr lang="zh-TW" altLang="en-US" sz="4800" dirty="0" smtClean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教會</a:t>
            </a:r>
            <a:r>
              <a:rPr lang="zh-TW" altLang="en-US" sz="4800" dirty="0">
                <a:solidFill>
                  <a:srgbClr val="FF0000"/>
                </a:solidFill>
                <a:latin typeface="華康新儷粗黑" charset="-120"/>
                <a:ea typeface="華康新儷粗黑" charset="-120"/>
              </a:rPr>
              <a:t>宣牧中心</a:t>
            </a:r>
            <a:endParaRPr lang="en-US" altLang="zh-TW" sz="4800" dirty="0" smtClean="0">
              <a:solidFill>
                <a:srgbClr val="0000FF"/>
              </a:solidFill>
              <a:latin typeface="華康新儷粗黑" charset="-120"/>
              <a:ea typeface="華康新儷粗黑" charset="-120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3428999"/>
            <a:ext cx="8424936" cy="3240361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zh-TW" altLang="zh-TW" sz="8000" dirty="0" smtClean="0">
                <a:solidFill>
                  <a:srgbClr val="C00000"/>
                </a:solidFill>
                <a:latin typeface="華康新儷粗黑" charset="-120"/>
                <a:ea typeface="華康新儷粗黑" charset="-120"/>
                <a:cs typeface="Times New Roman"/>
              </a:rPr>
              <a:t>募款</a:t>
            </a:r>
            <a:r>
              <a:rPr lang="zh-TW" altLang="en-US" sz="8000" dirty="0" smtClean="0">
                <a:solidFill>
                  <a:srgbClr val="C00000"/>
                </a:solidFill>
                <a:latin typeface="華康新儷粗黑" charset="-120"/>
                <a:ea typeface="華康新儷粗黑" charset="-120"/>
                <a:cs typeface="Times New Roman"/>
              </a:rPr>
              <a:t>專</a:t>
            </a:r>
            <a:r>
              <a:rPr lang="zh-TW" altLang="zh-TW" sz="8000" dirty="0" smtClean="0">
                <a:solidFill>
                  <a:srgbClr val="C00000"/>
                </a:solidFill>
                <a:latin typeface="華康新儷粗黑" charset="-120"/>
                <a:ea typeface="華康新儷粗黑" charset="-120"/>
                <a:cs typeface="Times New Roman"/>
              </a:rPr>
              <a:t>案</a:t>
            </a:r>
            <a:endParaRPr lang="zh-TW" altLang="en-US" sz="8000" dirty="0" smtClean="0">
              <a:latin typeface="華康新儷粗黑" charset="-120"/>
              <a:ea typeface="華康新儷粗黑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84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69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D:\A01_SONY 32G 隨身碟_1020315(備份_SONY 32G 隨身碟)\iFlash_隨身碟_1001122\000-1-3_真耶穌教會宣牧中心興建委員會\1. 募款宣導組\公文-發文\正式發文版(Final)1031215\004-4-10312171559～彩豔～海報_1031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66" y="0"/>
            <a:ext cx="721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692696"/>
            <a:ext cx="8064896" cy="468052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zh-TW" altLang="zh-TW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神賜給台灣教會的一顆</a:t>
            </a:r>
            <a:r>
              <a:rPr lang="zh-TW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珍珠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endParaRPr lang="zh-TW" altLang="zh-TW" dirty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45720" indent="0" algn="ctr">
              <a:buNone/>
            </a:pP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35</a:t>
            </a:r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年前</a:t>
            </a:r>
            <a:endParaRPr lang="en-US" altLang="zh-TW" dirty="0" smtClean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45720" indent="0" algn="ctr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一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位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愛主的</a:t>
            </a:r>
            <a:r>
              <a:rPr lang="zh-TW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長老</a:t>
            </a:r>
            <a:r>
              <a:rPr lang="zh-TW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奉獻了一塊</a:t>
            </a:r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土地</a:t>
            </a:r>
            <a:endParaRPr lang="en-US" altLang="zh-TW" dirty="0" smtClean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45720" indent="0" algn="ctr">
              <a:buNone/>
            </a:pPr>
            <a:r>
              <a:rPr lang="zh-TW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在今天</a:t>
            </a:r>
            <a:endParaRPr lang="en-US" altLang="zh-TW" dirty="0" smtClean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台北市</a:t>
            </a:r>
            <a:r>
              <a:rPr lang="zh-TW" altLang="zh-TW" dirty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兩條主幹道在此交會，</a:t>
            </a:r>
            <a:r>
              <a:rPr lang="zh-TW" altLang="zh-TW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交通</a:t>
            </a:r>
            <a:r>
              <a:rPr lang="zh-TW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方便</a:t>
            </a:r>
            <a:endParaRPr lang="en-US" altLang="zh-TW" dirty="0" smtClean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zh-TW" altLang="zh-TW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台北市區</a:t>
            </a:r>
            <a:r>
              <a:rPr lang="zh-TW" altLang="en-US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十</a:t>
            </a:r>
            <a:r>
              <a:rPr lang="zh-TW" altLang="en-US" dirty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二</a:t>
            </a:r>
            <a:r>
              <a:rPr lang="zh-TW" altLang="zh-TW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間</a:t>
            </a:r>
            <a:r>
              <a:rPr lang="zh-TW" altLang="zh-TW" dirty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教會圍繞，它就在</a:t>
            </a:r>
            <a:r>
              <a:rPr lang="zh-TW" altLang="zh-TW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正</a:t>
            </a:r>
            <a:r>
              <a:rPr lang="zh-TW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endParaRPr lang="zh-TW" altLang="zh-TW" dirty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45720" indent="0" algn="ctr">
              <a:lnSpc>
                <a:spcPct val="150000"/>
              </a:lnSpc>
              <a:buNone/>
            </a:pPr>
            <a:r>
              <a:rPr lang="zh-TW" altLang="en-US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r>
              <a:rPr lang="zh-TW" altLang="zh-TW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一</a:t>
            </a:r>
            <a:r>
              <a:rPr lang="zh-TW" altLang="zh-TW" dirty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條文創新軸線在市民大道興起，</a:t>
            </a:r>
            <a:r>
              <a:rPr lang="zh-TW" altLang="zh-TW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群聚</a:t>
            </a:r>
            <a:r>
              <a:rPr lang="zh-TW" altLang="zh-TW" dirty="0" smtClean="0">
                <a:solidFill>
                  <a:srgbClr val="0070C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！</a:t>
            </a:r>
            <a:endParaRPr lang="zh-TW" altLang="zh-TW" dirty="0">
              <a:solidFill>
                <a:srgbClr val="0070C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742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389"/>
            <a:ext cx="8280400" cy="1296442"/>
          </a:xfr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hangingPunct="1"/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教會宣牧中心興建奉獻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zh-TW" sz="36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建築經費</a:t>
            </a:r>
            <a:r>
              <a:rPr lang="zh-TW" altLang="zh-TW" sz="3600" dirty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募款</a:t>
            </a:r>
            <a:r>
              <a:rPr lang="zh-TW" altLang="zh-TW" sz="3600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方案</a:t>
            </a:r>
            <a:r>
              <a:rPr lang="zh-TW" altLang="en-US" sz="3600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一</a:t>
            </a: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276872"/>
            <a:ext cx="8568952" cy="4320480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 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</a:t>
            </a:r>
            <a:r>
              <a:rPr lang="zh-TW" altLang="en-US" sz="3600" dirty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真耶穌教會</a:t>
            </a:r>
            <a:r>
              <a:rPr lang="zh-TW" altLang="zh-TW" sz="3600" dirty="0" smtClean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宣牧</a:t>
            </a:r>
            <a:r>
              <a:rPr lang="zh-TW" altLang="en-US" sz="3600" dirty="0" smtClean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中心－</a:t>
            </a:r>
            <a:r>
              <a:rPr lang="en-US" altLang="zh-TW" sz="36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933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奉獻</a:t>
            </a:r>
            <a:r>
              <a:rPr lang="zh-TW" altLang="zh-TW" sz="36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專案</a:t>
            </a:r>
            <a:endParaRPr lang="en-US" altLang="zh-TW" sz="3600" dirty="0" smtClean="0">
              <a:solidFill>
                <a:srgbClr val="FF0000"/>
              </a:solidFill>
              <a:highlight>
                <a:srgbClr val="FFFF00"/>
              </a:highlight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indent="-609600"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zh-TW" altLang="en-US" sz="14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                                  </a:t>
            </a:r>
            <a:endParaRPr lang="en-US" altLang="zh-TW" sz="1400" dirty="0" smtClean="0"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>
              <a:buNone/>
            </a:pP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1.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具體作法：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每人奉獻</a:t>
            </a:r>
            <a:r>
              <a:rPr lang="en-US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9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萬元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，一年</a:t>
            </a:r>
            <a:r>
              <a:rPr lang="en-US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3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萬元，</a:t>
            </a:r>
            <a:endParaRPr lang="en-US" altLang="zh-TW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indent="-609600">
              <a:buNone/>
            </a:pP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                </a:t>
            </a:r>
            <a:r>
              <a:rPr lang="en-US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3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年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完成 </a:t>
            </a:r>
            <a:r>
              <a:rPr lang="en-US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(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每月</a:t>
            </a:r>
            <a:r>
              <a:rPr lang="en-US" altLang="zh-TW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2,500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元</a:t>
            </a:r>
            <a:r>
              <a:rPr lang="en-US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)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。</a:t>
            </a:r>
            <a:endParaRPr lang="en-US" altLang="zh-TW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indent="-609600">
              <a:buNone/>
            </a:pP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2.</a:t>
            </a:r>
            <a:r>
              <a:rPr lang="zh-TW" altLang="en-US" sz="28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各地教會</a:t>
            </a:r>
            <a:r>
              <a:rPr lang="zh-TW" altLang="en-US" sz="28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財務</a:t>
            </a:r>
            <a:r>
              <a:rPr lang="zh-TW" altLang="en-US" sz="2800" b="1" dirty="0">
                <a:solidFill>
                  <a:srgbClr val="FF0000"/>
                </a:solidFill>
                <a:latin typeface="華康新儷粗黑" panose="02020500000000000000" charset="-120"/>
                <a:ea typeface="華康新儷粗黑" panose="02020500000000000000" charset="-120"/>
              </a:rPr>
              <a:t>股負</a:t>
            </a:r>
            <a:r>
              <a:rPr lang="zh-TW" altLang="en-US" sz="28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責人代收</a:t>
            </a:r>
            <a:r>
              <a:rPr lang="zh-TW" altLang="en-US" sz="28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，並</a:t>
            </a:r>
            <a:r>
              <a:rPr lang="zh-TW" altLang="en-US" sz="28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直接</a:t>
            </a:r>
            <a:r>
              <a:rPr lang="zh-TW" altLang="en-US" sz="28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開立奉獻收據</a:t>
            </a:r>
          </a:p>
          <a:p>
            <a:pPr marL="609600" indent="-609600">
              <a:buNone/>
            </a:pP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 </a:t>
            </a:r>
            <a:r>
              <a:rPr lang="zh-TW" altLang="en-US" sz="28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（ </a:t>
            </a:r>
            <a:r>
              <a:rPr lang="zh-TW" altLang="en-US" sz="2800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奉獻科目「宣牧中心建築經費</a:t>
            </a:r>
            <a:r>
              <a:rPr lang="zh-TW" altLang="en-US" sz="2800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」）</a:t>
            </a:r>
            <a:endParaRPr lang="en-US" altLang="zh-TW" sz="2800" dirty="0" smtClean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TW" sz="2800" b="1" dirty="0" smtClean="0">
                <a:latin typeface="標楷體" pitchFamily="65" charset="-120"/>
                <a:ea typeface="標楷體" pitchFamily="65" charset="-120"/>
              </a:rPr>
              <a:t>  </a:t>
            </a:r>
            <a:endParaRPr lang="zh-TW" altLang="en-US" sz="2800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45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6642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71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68275"/>
            <a:ext cx="8280400" cy="1296442"/>
          </a:xfr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600" b="1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</a:t>
            </a:r>
            <a:r>
              <a:rPr lang="zh-TW" altLang="en-US" sz="3600" b="1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宣牧中心興建</a:t>
            </a:r>
            <a:r>
              <a:rPr lang="zh-TW" altLang="en-US" sz="3600" b="1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奉獻</a:t>
            </a:r>
            <a:r>
              <a:rPr lang="zh-TW" altLang="en-US" sz="3600" b="1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zh-TW" altLang="en-US" sz="3600" b="1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3600" b="1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zh-TW" sz="3600" b="1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建築經費</a:t>
            </a:r>
            <a:r>
              <a:rPr lang="zh-TW" altLang="zh-TW" sz="3600" b="1" dirty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募款</a:t>
            </a:r>
            <a:r>
              <a:rPr lang="zh-TW" altLang="zh-TW" sz="3600" b="1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方案</a:t>
            </a:r>
            <a:r>
              <a:rPr lang="zh-TW" altLang="en-US" sz="3600" b="1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一</a:t>
            </a:r>
            <a:r>
              <a:rPr lang="en-US" altLang="zh-TW" sz="3600" b="1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008733"/>
            <a:ext cx="8568952" cy="4608513"/>
          </a:xfrm>
        </p:spPr>
        <p:txBody>
          <a:bodyPr/>
          <a:lstStyle/>
          <a:p>
            <a:pPr marL="609600" lvl="0" indent="-609600">
              <a:buNone/>
            </a:pP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 </a:t>
            </a:r>
            <a:r>
              <a:rPr lang="en-US" altLang="zh-TW" sz="36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</a:t>
            </a:r>
            <a:r>
              <a:rPr lang="zh-TW" altLang="en-US" sz="3600" dirty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真耶穌教會</a:t>
            </a:r>
            <a:r>
              <a:rPr lang="zh-TW" altLang="zh-TW" sz="3600" dirty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宣牧</a:t>
            </a:r>
            <a:r>
              <a:rPr lang="zh-TW" altLang="en-US" sz="3600" dirty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中心－</a:t>
            </a:r>
            <a:r>
              <a:rPr lang="en-US" altLang="zh-TW" sz="36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933</a:t>
            </a:r>
            <a:r>
              <a:rPr lang="zh-TW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奉獻</a:t>
            </a:r>
            <a:r>
              <a:rPr lang="zh-TW" altLang="zh-TW" sz="36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專案</a:t>
            </a:r>
            <a:endParaRPr lang="en-US" altLang="zh-TW" sz="3600" dirty="0">
              <a:solidFill>
                <a:srgbClr val="FF0000"/>
              </a:solidFill>
              <a:highlight>
                <a:srgbClr val="FFFF00"/>
              </a:highlight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lvl="0" indent="-609600">
              <a:spcBef>
                <a:spcPts val="0"/>
              </a:spcBef>
              <a:buNone/>
            </a:pPr>
            <a:r>
              <a:rPr lang="zh-TW" altLang="en-US" sz="1400" dirty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                                  </a:t>
            </a:r>
            <a:endParaRPr lang="en-US" altLang="zh-TW" sz="1400" dirty="0" smtClean="0">
              <a:solidFill>
                <a:prstClr val="black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lvl="0" indent="-609600">
              <a:spcBef>
                <a:spcPts val="0"/>
              </a:spcBef>
              <a:buNone/>
            </a:pPr>
            <a:r>
              <a:rPr lang="zh-TW" altLang="en-US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　</a:t>
            </a:r>
            <a:r>
              <a:rPr lang="en-US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3.</a:t>
            </a:r>
            <a:r>
              <a:rPr lang="zh-TW" altLang="en-US" b="1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認捐方式：</a:t>
            </a:r>
            <a:endParaRPr lang="en-US" altLang="zh-TW" b="1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>
              <a:buNone/>
            </a:pP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　　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A.</a:t>
            </a:r>
            <a:r>
              <a:rPr lang="zh-TW" altLang="en-US" b="1" kern="1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每</a:t>
            </a:r>
            <a:r>
              <a:rPr lang="zh-TW" altLang="zh-TW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月</a:t>
            </a:r>
            <a:r>
              <a:rPr lang="zh-TW" altLang="en-US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捐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(36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) 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：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</a:t>
            </a:r>
            <a:r>
              <a:rPr lang="en-US" altLang="zh-TW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2,500</a:t>
            </a:r>
            <a:r>
              <a:rPr lang="zh-TW" altLang="zh-TW" b="1" kern="1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元</a:t>
            </a:r>
            <a:r>
              <a:rPr lang="en-US" altLang="zh-TW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/</a:t>
            </a:r>
            <a:r>
              <a:rPr lang="zh-TW" altLang="en-US" b="1" kern="1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；</a:t>
            </a:r>
            <a:endParaRPr lang="en-US" altLang="zh-TW" kern="100" dirty="0" smtClean="0"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indent="-609600">
              <a:buNone/>
            </a:pP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　　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B.</a:t>
            </a:r>
            <a:r>
              <a:rPr lang="zh-TW" altLang="en-US" b="1" kern="1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四</a:t>
            </a:r>
            <a:r>
              <a:rPr lang="zh-TW" altLang="zh-TW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季</a:t>
            </a:r>
            <a:r>
              <a:rPr lang="zh-TW" altLang="en-US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捐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(12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) 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：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7,500</a:t>
            </a:r>
            <a:r>
              <a:rPr lang="zh-TW" altLang="zh-TW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元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/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；</a:t>
            </a:r>
            <a:endParaRPr lang="en-US" altLang="zh-TW" kern="100" dirty="0" smtClean="0"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indent="-609600">
              <a:buNone/>
            </a:pP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　　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C.</a:t>
            </a:r>
            <a:r>
              <a:rPr lang="zh-TW" altLang="zh-TW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半年</a:t>
            </a:r>
            <a:r>
              <a:rPr lang="zh-TW" altLang="en-US" b="1" kern="1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捐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(6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)  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：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15,000</a:t>
            </a:r>
            <a:r>
              <a:rPr lang="zh-TW" altLang="zh-TW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元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/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；</a:t>
            </a:r>
            <a:endParaRPr lang="en-US" altLang="zh-TW" kern="100" dirty="0" smtClean="0"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609600" indent="-609600">
              <a:buNone/>
            </a:pP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　　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D.</a:t>
            </a:r>
            <a:r>
              <a:rPr lang="zh-TW" altLang="en-US" b="1" kern="1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每</a:t>
            </a:r>
            <a:r>
              <a:rPr lang="zh-TW" altLang="zh-TW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年</a:t>
            </a:r>
            <a:r>
              <a:rPr lang="zh-TW" altLang="en-US" b="1" kern="1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捐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(3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)  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：</a:t>
            </a:r>
            <a:r>
              <a:rPr lang="zh-TW" altLang="en-US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30,000</a:t>
            </a:r>
            <a:r>
              <a:rPr lang="zh-TW" altLang="zh-TW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元</a:t>
            </a:r>
            <a:r>
              <a:rPr lang="en-US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/</a:t>
            </a:r>
            <a:r>
              <a:rPr lang="zh-TW" altLang="en-US" b="1" kern="100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zh-TW" altLang="zh-TW" b="1" kern="1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；</a:t>
            </a:r>
            <a:endParaRPr lang="zh-TW" altLang="zh-TW" kern="100" dirty="0"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0" indent="0">
              <a:buNone/>
            </a:pPr>
            <a:r>
              <a:rPr lang="zh-TW" altLang="en-US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　　</a:t>
            </a:r>
            <a:r>
              <a:rPr lang="en-US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E</a:t>
            </a:r>
            <a:r>
              <a:rPr lang="en-US" altLang="zh-TW" b="1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. </a:t>
            </a:r>
            <a:r>
              <a:rPr lang="zh-TW" altLang="zh-TW" b="1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一次</a:t>
            </a:r>
            <a:r>
              <a:rPr lang="zh-TW" altLang="en-US" b="1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捐</a:t>
            </a:r>
            <a:r>
              <a:rPr lang="en-US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(</a:t>
            </a:r>
            <a:r>
              <a:rPr lang="en-US" altLang="zh-TW" b="1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1</a:t>
            </a:r>
            <a:r>
              <a:rPr lang="zh-TW" altLang="zh-TW" b="1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en-US" altLang="zh-TW" b="1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)  </a:t>
            </a:r>
            <a:r>
              <a:rPr lang="en-US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zh-TW" altLang="en-US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zh-TW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：</a:t>
            </a:r>
            <a:r>
              <a:rPr lang="zh-TW" altLang="en-US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en-US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90,000</a:t>
            </a:r>
            <a:r>
              <a:rPr lang="zh-TW" altLang="zh-TW" b="1" dirty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元</a:t>
            </a:r>
            <a:r>
              <a:rPr lang="en-US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/</a:t>
            </a:r>
            <a:r>
              <a:rPr lang="zh-TW" altLang="zh-TW" b="1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次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  <a:cs typeface="Times New Roman"/>
              </a:rPr>
              <a:t>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97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6642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72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68275"/>
            <a:ext cx="8280400" cy="1296442"/>
          </a:xfr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eaLnBrk="1" hangingPunct="1"/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教會宣牧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中心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興建奉獻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zh-TW" sz="3600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建築經費</a:t>
            </a:r>
            <a:r>
              <a:rPr lang="zh-TW" altLang="zh-TW" sz="3600" dirty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募款</a:t>
            </a:r>
            <a:r>
              <a:rPr lang="zh-TW" altLang="zh-TW" sz="3600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方案</a:t>
            </a:r>
            <a:r>
              <a:rPr lang="zh-TW" altLang="en-US" sz="3600" dirty="0" smtClean="0">
                <a:solidFill>
                  <a:srgbClr val="C0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二</a:t>
            </a: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276872"/>
            <a:ext cx="8712968" cy="4556396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 </a:t>
            </a: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  <a:sym typeface="Wingdings" pitchFamily="2" charset="2"/>
              </a:rPr>
              <a:t></a:t>
            </a:r>
            <a:r>
              <a:rPr lang="zh-TW" altLang="en-US" sz="3600" dirty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真耶穌教會</a:t>
            </a:r>
            <a:r>
              <a:rPr lang="zh-TW" altLang="zh-TW" sz="3600" dirty="0" smtClean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宣牧</a:t>
            </a:r>
            <a:r>
              <a:rPr lang="zh-TW" altLang="en-US" sz="3600" dirty="0">
                <a:solidFill>
                  <a:srgbClr val="0000FF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中心－</a:t>
            </a:r>
            <a:r>
              <a:rPr lang="zh-TW" altLang="zh-TW" sz="3600" kern="100" dirty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特志奉獻專案</a:t>
            </a:r>
            <a:endParaRPr lang="en-US" altLang="zh-TW" sz="3600" kern="100" dirty="0" smtClean="0">
              <a:solidFill>
                <a:srgbClr val="FF0000"/>
              </a:solidFill>
              <a:highlight>
                <a:srgbClr val="FFFF00"/>
              </a:highlight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altLang="zh-TW" sz="2800" kern="100" dirty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en-US" altLang="zh-TW" sz="2800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r>
              <a:rPr lang="zh-TW" altLang="en-US" sz="2800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                       </a:t>
            </a:r>
            <a:r>
              <a:rPr lang="en-US" altLang="zh-TW" sz="2800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華康新儷粗黑" panose="020B0700000000000000" pitchFamily="34" charset="-120"/>
                <a:ea typeface="華康新儷粗黑" panose="020B0700000000000000" pitchFamily="34" charset="-120"/>
                <a:cs typeface="Times New Roman"/>
              </a:rPr>
              <a:t> </a:t>
            </a:r>
            <a:endParaRPr lang="en-US" altLang="zh-TW" sz="3600" dirty="0" smtClean="0">
              <a:highlight>
                <a:srgbClr val="FFFF00"/>
              </a:highlight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en-US" altLang="zh-TW" sz="800" dirty="0" smtClean="0">
              <a:highlight>
                <a:srgbClr val="FFFF00"/>
              </a:highlight>
              <a:latin typeface="華康新儷粗黑" panose="020B0700000000000000" pitchFamily="34" charset="-120"/>
              <a:ea typeface="華康新儷粗黑" panose="020B0700000000000000" pitchFamily="34" charset="-120"/>
              <a:cs typeface="Times New Roman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 </a:t>
            </a:r>
            <a:r>
              <a:rPr lang="en-US" altLang="zh-TW" dirty="0" smtClean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1.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具體作法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：</a:t>
            </a:r>
            <a:r>
              <a:rPr lang="zh-TW" altLang="en-US" b="1" u="sng" dirty="0" smtClean="0">
                <a:solidFill>
                  <a:srgbClr val="FF0000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     </a:t>
            </a:r>
            <a:r>
              <a:rPr lang="zh-TW" altLang="en-US" b="1" dirty="0" smtClean="0">
                <a:solidFill>
                  <a:srgbClr val="FF0000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萬</a:t>
            </a:r>
            <a:r>
              <a:rPr lang="zh-TW" altLang="en-US" b="1" u="sng" dirty="0" smtClean="0">
                <a:solidFill>
                  <a:srgbClr val="FF0000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     </a:t>
            </a:r>
            <a:r>
              <a:rPr lang="zh-TW" altLang="en-US" b="1" dirty="0" smtClean="0">
                <a:solidFill>
                  <a:srgbClr val="FF0000"/>
                </a:solidFill>
                <a:latin typeface="華康超黑體"/>
                <a:ea typeface="華康新儷粗黑" panose="02020500000000000000" charset="-120"/>
                <a:cs typeface="Times New Roman"/>
              </a:rPr>
              <a:t>仟</a:t>
            </a:r>
            <a:r>
              <a:rPr lang="zh-TW" altLang="en-US" b="1" u="sng" dirty="0" smtClean="0">
                <a:solidFill>
                  <a:srgbClr val="FF0000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     </a:t>
            </a:r>
            <a:r>
              <a:rPr lang="zh-TW" altLang="en-US" b="1" dirty="0" smtClean="0">
                <a:solidFill>
                  <a:srgbClr val="FF0000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佰</a:t>
            </a:r>
            <a:r>
              <a:rPr lang="zh-TW" altLang="en-US" b="1" dirty="0">
                <a:solidFill>
                  <a:srgbClr val="FF0000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元整</a:t>
            </a:r>
            <a:r>
              <a:rPr lang="zh-TW" altLang="en-US" dirty="0" smtClean="0">
                <a:solidFill>
                  <a:srgbClr val="0000FF"/>
                </a:solidFill>
                <a:latin typeface="華康超黑體"/>
                <a:ea typeface="華康新儷粗黑" panose="020B0700000000000000" pitchFamily="34" charset="-120"/>
                <a:cs typeface="Times New Roman"/>
              </a:rPr>
              <a:t>。</a:t>
            </a:r>
            <a:endParaRPr lang="en-US" altLang="zh-TW" dirty="0" smtClean="0">
              <a:solidFill>
                <a:srgbClr val="0000FF"/>
              </a:solidFill>
              <a:latin typeface="華康超黑體"/>
              <a:ea typeface="華康新儷粗黑" panose="020B0700000000000000" pitchFamily="34" charset="-120"/>
              <a:cs typeface="Times New Roman"/>
            </a:endParaRPr>
          </a:p>
          <a:p>
            <a:pPr marL="609600" lvl="0" indent="-609600">
              <a:spcBef>
                <a:spcPts val="1200"/>
              </a:spcBef>
              <a:buNone/>
            </a:pPr>
            <a:r>
              <a:rPr lang="en-US" altLang="zh-TW" dirty="0" smtClean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 2</a:t>
            </a:r>
            <a:r>
              <a:rPr lang="en-US" altLang="zh-TW" dirty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.</a:t>
            </a:r>
            <a:r>
              <a:rPr lang="zh-TW" altLang="en-US" sz="2800" dirty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各地教會</a:t>
            </a:r>
            <a:r>
              <a:rPr lang="zh-TW" altLang="en-US" sz="28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財務</a:t>
            </a:r>
            <a:r>
              <a:rPr lang="zh-TW" altLang="en-US" sz="2800" b="1" dirty="0">
                <a:solidFill>
                  <a:srgbClr val="FF0000"/>
                </a:solidFill>
                <a:latin typeface="華康新儷粗黑" panose="02020500000000000000" charset="-120"/>
                <a:ea typeface="華康新儷粗黑" panose="02020500000000000000" charset="-120"/>
              </a:rPr>
              <a:t>股負</a:t>
            </a:r>
            <a:r>
              <a:rPr lang="zh-TW" altLang="en-US" sz="28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責人代收</a:t>
            </a:r>
            <a:r>
              <a:rPr lang="zh-TW" altLang="en-US" sz="2800" dirty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，並直接開立奉獻收據</a:t>
            </a:r>
          </a:p>
          <a:p>
            <a:pPr marL="609600" lvl="0" indent="-609600">
              <a:buNone/>
            </a:pPr>
            <a:r>
              <a:rPr lang="zh-TW" altLang="en-US" dirty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 </a:t>
            </a:r>
            <a:r>
              <a:rPr lang="zh-TW" altLang="en-US" sz="2800" dirty="0">
                <a:solidFill>
                  <a:prstClr val="black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（ 奉獻科目「宣牧中心建築經費」）</a:t>
            </a:r>
            <a:endParaRPr lang="en-US" altLang="zh-TW" sz="2800" dirty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0" indent="0">
              <a:buNone/>
            </a:pPr>
            <a:endParaRPr lang="zh-TW" altLang="en-US" dirty="0" smtClean="0">
              <a:solidFill>
                <a:srgbClr val="0000FF"/>
              </a:solidFill>
              <a:latin typeface="華康超黑體"/>
              <a:ea typeface="華康新儷粗黑" panose="020B0700000000000000" pitchFamily="34" charset="-120"/>
              <a:cs typeface="Times New Roman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73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389"/>
            <a:ext cx="8280400" cy="1296442"/>
          </a:xfr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宣牧中心興建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奉獻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en-US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求主激勵我們一同起來建造罷</a:t>
            </a: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60848"/>
            <a:ext cx="8496944" cy="4464497"/>
          </a:xfrm>
        </p:spPr>
        <p:txBody>
          <a:bodyPr/>
          <a:lstStyle/>
          <a:p>
            <a:pPr marL="609600" indent="-609600">
              <a:buNone/>
            </a:pP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 </a:t>
            </a:r>
            <a:r>
              <a:rPr lang="en-US" altLang="zh-TW" sz="36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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電匯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帳戶 </a:t>
            </a:r>
            <a:r>
              <a:rPr lang="en-US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(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「真耶穌教會宣牧中心」專戶</a:t>
            </a:r>
            <a:r>
              <a:rPr lang="en-US" altLang="zh-TW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)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：</a:t>
            </a:r>
            <a:endParaRPr lang="en-US" altLang="zh-TW" dirty="0" smtClean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>
              <a:buNone/>
            </a:pPr>
            <a:r>
              <a:rPr lang="en-US" altLang="zh-TW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</a:t>
            </a:r>
            <a:r>
              <a:rPr lang="en-US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.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戶名：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財團法人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真耶穌教會台灣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總會</a:t>
            </a:r>
            <a:endParaRPr lang="en-US" altLang="zh-TW" dirty="0" smtClean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>
              <a:buNone/>
            </a:pPr>
            <a:r>
              <a:rPr lang="en-US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r>
              <a:rPr lang="en-US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2.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銀行：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玉山銀行 北屯分行</a:t>
            </a:r>
            <a:r>
              <a:rPr lang="en-US" altLang="zh-TW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(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銀行代碼 </a:t>
            </a:r>
            <a:r>
              <a:rPr lang="en-US" altLang="zh-TW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808)</a:t>
            </a:r>
            <a:endParaRPr lang="zh-TW" altLang="en-US" dirty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TW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 </a:t>
            </a:r>
            <a:r>
              <a:rPr lang="en-US" altLang="zh-TW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3.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存戶帳號：</a:t>
            </a:r>
            <a:r>
              <a:rPr lang="en-US" altLang="zh-TW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1388-940-003344 </a:t>
            </a:r>
            <a:endParaRPr lang="en-US" altLang="zh-TW" dirty="0" smtClean="0">
              <a:solidFill>
                <a:srgbClr val="FF0000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 eaLnBrk="1" hangingPunct="1">
              <a:spcBef>
                <a:spcPts val="0"/>
              </a:spcBef>
              <a:buFontTx/>
              <a:buNone/>
            </a:pPr>
            <a:r>
              <a:rPr lang="en-US" altLang="zh-TW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 </a:t>
            </a:r>
            <a:r>
              <a:rPr lang="en-US" altLang="zh-TW" sz="3600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</a:t>
            </a:r>
            <a:r>
              <a:rPr lang="zh-TW" altLang="en-US" b="1" dirty="0">
                <a:latin typeface="華康新儷粗黑" panose="02020500000000000000" charset="-120"/>
                <a:ea typeface="華康新儷粗黑" panose="02020500000000000000" charset="-120"/>
              </a:rPr>
              <a:t>奉獻款直接電匯到總會專戶者，請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奉獻者打</a:t>
            </a:r>
            <a:endParaRPr lang="en-US" altLang="zh-TW" b="1" dirty="0" smtClean="0">
              <a:latin typeface="華康新儷粗黑" panose="02020500000000000000" charset="-120"/>
              <a:ea typeface="華康新儷粗黑" panose="02020500000000000000" charset="-120"/>
            </a:endParaRPr>
          </a:p>
          <a:p>
            <a:pPr marL="609600" indent="-609600">
              <a:spcBef>
                <a:spcPts val="0"/>
              </a:spcBef>
              <a:buNone/>
            </a:pPr>
            <a:r>
              <a:rPr lang="zh-TW" altLang="en-US" sz="2900" b="1" dirty="0">
                <a:latin typeface="華康新儷粗黑" panose="02020500000000000000" charset="-120"/>
                <a:ea typeface="華康新儷粗黑" panose="02020500000000000000" charset="-120"/>
              </a:rPr>
              <a:t> </a:t>
            </a:r>
            <a:r>
              <a:rPr lang="zh-TW" altLang="en-US" sz="2900" b="1" dirty="0" smtClean="0">
                <a:latin typeface="華康新儷粗黑" panose="02020500000000000000" charset="-120"/>
                <a:ea typeface="華康新儷粗黑" panose="02020500000000000000" charset="-120"/>
              </a:rPr>
              <a:t>   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電話</a:t>
            </a:r>
            <a:r>
              <a:rPr lang="zh-TW" altLang="en-US" b="1" dirty="0">
                <a:latin typeface="華康新儷粗黑" panose="02020500000000000000" charset="-120"/>
                <a:ea typeface="華康新儷粗黑" panose="02020500000000000000" charset="-120"/>
              </a:rPr>
              <a:t>聯絡總會財政處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辦事員</a:t>
            </a:r>
            <a:r>
              <a:rPr lang="zh-TW" altLang="en-US" b="1" dirty="0">
                <a:latin typeface="華康新儷粗黑" panose="02020500000000000000" charset="-120"/>
                <a:ea typeface="華康新儷粗黑" panose="02020500000000000000" charset="-120"/>
              </a:rPr>
              <a:t>（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目前</a:t>
            </a:r>
            <a:r>
              <a:rPr lang="zh-TW" altLang="en-US" b="1" dirty="0">
                <a:latin typeface="華康新儷粗黑" panose="02020500000000000000" charset="-120"/>
                <a:ea typeface="華康新儷粗黑" panose="02020500000000000000" charset="-120"/>
              </a:rPr>
              <a:t>是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許慧足</a:t>
            </a:r>
            <a:endParaRPr lang="en-US" altLang="zh-TW" b="1" dirty="0" smtClean="0">
              <a:latin typeface="華康新儷粗黑" panose="02020500000000000000" charset="-120"/>
              <a:ea typeface="華康新儷粗黑" panose="02020500000000000000" charset="-120"/>
            </a:endParaRPr>
          </a:p>
          <a:p>
            <a:pPr marL="609600" indent="-609600">
              <a:spcBef>
                <a:spcPts val="0"/>
              </a:spcBef>
              <a:buNone/>
            </a:pPr>
            <a:r>
              <a:rPr lang="zh-TW" altLang="en-US" sz="2900" b="1" dirty="0">
                <a:latin typeface="華康新儷粗黑" panose="02020500000000000000" charset="-120"/>
                <a:ea typeface="華康新儷粗黑" panose="02020500000000000000" charset="-120"/>
              </a:rPr>
              <a:t> </a:t>
            </a:r>
            <a:r>
              <a:rPr lang="zh-TW" altLang="en-US" sz="2900" b="1" dirty="0" smtClean="0">
                <a:latin typeface="華康新儷粗黑" panose="02020500000000000000" charset="-120"/>
                <a:ea typeface="華康新儷粗黑" panose="02020500000000000000" charset="-120"/>
              </a:rPr>
              <a:t>   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姊妹</a:t>
            </a:r>
            <a:r>
              <a:rPr lang="zh-TW" altLang="en-US" b="1" dirty="0">
                <a:latin typeface="華康新儷粗黑" panose="02020500000000000000" charset="-120"/>
                <a:ea typeface="華康新儷粗黑" panose="02020500000000000000" charset="-120"/>
              </a:rPr>
              <a:t>），連絡電話</a:t>
            </a:r>
            <a:r>
              <a:rPr lang="en-US" altLang="zh-TW" b="1" dirty="0">
                <a:latin typeface="華康新儷粗黑" panose="02020500000000000000" charset="-120"/>
                <a:ea typeface="華康新儷粗黑" panose="02020500000000000000" charset="-120"/>
              </a:rPr>
              <a:t>(04)2243-6960 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分機</a:t>
            </a:r>
            <a:endParaRPr lang="en-US" altLang="zh-TW" b="1" dirty="0" smtClean="0">
              <a:latin typeface="華康新儷粗黑" panose="02020500000000000000" charset="-120"/>
              <a:ea typeface="華康新儷粗黑" panose="02020500000000000000" charset="-120"/>
            </a:endParaRPr>
          </a:p>
          <a:p>
            <a:pPr marL="609600" indent="-609600">
              <a:spcBef>
                <a:spcPts val="0"/>
              </a:spcBef>
              <a:buNone/>
            </a:pPr>
            <a:r>
              <a:rPr lang="en-US" altLang="zh-TW" sz="2900" b="1" dirty="0">
                <a:latin typeface="華康新儷粗黑" panose="02020500000000000000" charset="-120"/>
                <a:ea typeface="華康新儷粗黑" panose="02020500000000000000" charset="-120"/>
              </a:rPr>
              <a:t> </a:t>
            </a:r>
            <a:r>
              <a:rPr lang="en-US" altLang="zh-TW" sz="2900" b="1" dirty="0" smtClean="0">
                <a:latin typeface="華康新儷粗黑" panose="02020500000000000000" charset="-120"/>
                <a:ea typeface="華康新儷粗黑" panose="02020500000000000000" charset="-120"/>
              </a:rPr>
              <a:t>    </a:t>
            </a:r>
            <a:r>
              <a:rPr lang="en-US" altLang="zh-TW" b="1" dirty="0" smtClean="0">
                <a:latin typeface="華康新儷粗黑" panose="02020500000000000000" charset="-120"/>
                <a:ea typeface="華康新儷粗黑" panose="02020500000000000000" charset="-120"/>
              </a:rPr>
              <a:t>1273</a:t>
            </a:r>
            <a:r>
              <a:rPr lang="zh-TW" altLang="en-US" b="1" dirty="0">
                <a:latin typeface="華康新儷粗黑" panose="02020500000000000000" charset="-120"/>
                <a:ea typeface="華康新儷粗黑" panose="02020500000000000000" charset="-120"/>
              </a:rPr>
              <a:t>，由辦事員開立奉獻收據給奉獻者</a:t>
            </a:r>
            <a:r>
              <a:rPr lang="zh-TW" altLang="en-US" b="1" dirty="0" smtClean="0">
                <a:latin typeface="華康新儷粗黑" panose="02020500000000000000" charset="-120"/>
                <a:ea typeface="華康新儷粗黑" panose="02020500000000000000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579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74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92" y="1"/>
            <a:ext cx="720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2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75</a:t>
            </a:fld>
            <a:endParaRPr lang="en-US" altLang="zh-TW" smtClean="0">
              <a:solidFill>
                <a:srgbClr val="000000"/>
              </a:solidFill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2" y="-239663"/>
            <a:ext cx="7147842" cy="743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0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822550C-EB0F-41E6-96B1-40D585CE631A}" type="slidenum">
              <a:rPr lang="en-US" altLang="zh-TW" smtClean="0">
                <a:solidFill>
                  <a:srgbClr val="000000"/>
                </a:solidFill>
              </a:rPr>
              <a:pPr eaLnBrk="1" hangingPunct="1"/>
              <a:t>76</a:t>
            </a:fld>
            <a:endParaRPr lang="en-US" altLang="zh-TW" dirty="0" smtClean="0">
              <a:solidFill>
                <a:srgbClr val="000000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3"/>
            <a:ext cx="7848798" cy="4464497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altLang="zh-TW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 </a:t>
            </a: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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大衛在會眾面前稱頌耶和華說：</a:t>
            </a:r>
            <a:r>
              <a:rPr lang="zh-TW" altLang="en-US" dirty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「耶和華─我們的父，以色列的　神是應當稱頌，直到永永遠遠的</a:t>
            </a: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！</a:t>
            </a:r>
            <a:r>
              <a:rPr lang="zh-TW" altLang="en-US" dirty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（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代上廿九</a:t>
            </a:r>
            <a:r>
              <a:rPr lang="en-US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10</a:t>
            </a: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）</a:t>
            </a:r>
            <a:endParaRPr lang="en-US" altLang="zh-TW" dirty="0" smtClean="0">
              <a:latin typeface="華康新儷粗黑" panose="020B0700000000000000" pitchFamily="34" charset="-120"/>
              <a:ea typeface="華康新儷粗黑" panose="020B0700000000000000" pitchFamily="34" charset="-120"/>
              <a:sym typeface="Wingdings" pitchFamily="2" charset="2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altLang="zh-TW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 </a:t>
            </a: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  <a:sym typeface="Wingdings" pitchFamily="2" charset="2"/>
              </a:rPr>
              <a:t>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「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我算甚麼，我的民算甚麼，竟能如此樂意奉獻？因為萬物都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從</a:t>
            </a:r>
            <a:r>
              <a:rPr lang="zh-TW" altLang="en-US" b="1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祢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而</a:t>
            </a:r>
            <a:r>
              <a:rPr lang="zh-TW" altLang="en-US" dirty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來，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我們把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從</a:t>
            </a:r>
            <a:r>
              <a:rPr lang="zh-TW" altLang="en-US" b="1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祢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而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得的獻給你</a:t>
            </a:r>
            <a:r>
              <a:rPr lang="zh-TW" altLang="en-US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。</a:t>
            </a: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（</a:t>
            </a:r>
            <a:r>
              <a:rPr lang="zh-TW" altLang="en-US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代上廿</a:t>
            </a:r>
            <a:r>
              <a:rPr lang="zh-TW" altLang="en-US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九</a:t>
            </a:r>
            <a:r>
              <a:rPr lang="en-US" altLang="zh-TW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14</a:t>
            </a:r>
            <a:r>
              <a:rPr lang="zh-TW" altLang="en-US" dirty="0" smtClean="0">
                <a:latin typeface="華康新儷粗黑" panose="020B0700000000000000" pitchFamily="34" charset="-120"/>
                <a:ea typeface="華康新儷粗黑" panose="020B0700000000000000" pitchFamily="34" charset="-120"/>
              </a:rPr>
              <a:t>）</a:t>
            </a:r>
            <a:endParaRPr lang="zh-TW" altLang="en-US" dirty="0">
              <a:solidFill>
                <a:srgbClr val="0000FF"/>
              </a:solidFill>
              <a:latin typeface="華康新儷粗黑" panose="020B0700000000000000" pitchFamily="34" charset="-120"/>
              <a:ea typeface="華康新儷粗黑" panose="020B0700000000000000" pitchFamily="34" charset="-120"/>
            </a:endParaRPr>
          </a:p>
          <a:p>
            <a:pPr marL="609600" indent="-609600" eaLnBrk="1" hangingPunct="1">
              <a:buFontTx/>
              <a:buNone/>
            </a:pP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zh-TW" altLang="en-US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20389"/>
            <a:ext cx="8280400" cy="1296442"/>
          </a:xfrm>
          <a:solidFill>
            <a:srgbClr val="FFFF00"/>
          </a:solidFill>
          <a:ln w="190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真耶穌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教會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宣牧中心興建</a:t>
            </a:r>
            <a:r>
              <a:rPr lang="zh-TW" altLang="en-US" sz="3600" dirty="0" smtClean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奉獻</a:t>
            </a:r>
            <a: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/>
            </a:r>
            <a:br>
              <a:rPr lang="zh-TW" altLang="en-US" sz="3600" dirty="0">
                <a:solidFill>
                  <a:srgbClr val="FF0000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</a:b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  <a:r>
              <a:rPr lang="zh-TW" altLang="en-US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求主激勵我們一同起來建造罷</a:t>
            </a:r>
            <a:r>
              <a:rPr lang="en-US" altLang="zh-TW" sz="3600" dirty="0" smtClean="0">
                <a:solidFill>
                  <a:srgbClr val="0000FF"/>
                </a:solidFill>
                <a:latin typeface="華康新儷粗黑" panose="020B0700000000000000" pitchFamily="34" charset="-120"/>
                <a:ea typeface="華康新儷粗黑" panose="020B0700000000000000" pitchFamily="34" charset="-120"/>
              </a:rPr>
              <a:t>---</a:t>
            </a:r>
          </a:p>
        </p:txBody>
      </p:sp>
    </p:spTree>
    <p:extLst>
      <p:ext uri="{BB962C8B-B14F-4D97-AF65-F5344CB8AC3E}">
        <p14:creationId xmlns:p14="http://schemas.microsoft.com/office/powerpoint/2010/main" val="314492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 txBox="1">
            <a:spLocks noChangeArrowheads="1"/>
          </p:cNvSpPr>
          <p:nvPr/>
        </p:nvSpPr>
        <p:spPr bwMode="auto">
          <a:xfrm>
            <a:off x="467544" y="1228349"/>
            <a:ext cx="777240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4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32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</a:rPr>
              <a:t>簡 報 完 畢</a:t>
            </a:r>
            <a:b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</a:rPr>
            </a:br>
            <a:r>
              <a:rPr lang="zh-TW" altLang="en-US" sz="4800" dirty="0">
                <a:solidFill>
                  <a:srgbClr val="C00000"/>
                </a:solidFill>
                <a:latin typeface="標楷體" panose="03000509000000000000" pitchFamily="65" charset="-120"/>
              </a:rPr>
              <a:t>敬 請 指 導</a:t>
            </a:r>
          </a:p>
        </p:txBody>
      </p:sp>
      <p:sp>
        <p:nvSpPr>
          <p:cNvPr id="72708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092280" y="6309320"/>
            <a:ext cx="1763713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4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32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24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Font typeface="Wingdings" pitchFamily="2" charset="2"/>
              <a:buChar char="§"/>
              <a:defRPr kumimoji="1" sz="2000" b="1">
                <a:solidFill>
                  <a:schemeClr val="bg1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25C30BE6-0989-4FB1-92A2-02A9A1B32F41}" type="slidenum">
              <a:rPr lang="en-US" altLang="zh-TW" sz="120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77</a:t>
            </a:fld>
            <a:endParaRPr lang="en-US" altLang="zh-TW" sz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8" y="2713133"/>
            <a:ext cx="7656513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9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04393"/>
            <a:ext cx="6453607" cy="64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25"/>
          <p:cNvSpPr>
            <a:spLocks noChangeArrowheads="1"/>
          </p:cNvSpPr>
          <p:nvPr/>
        </p:nvSpPr>
        <p:spPr bwMode="auto">
          <a:xfrm>
            <a:off x="4403720" y="3310384"/>
            <a:ext cx="238636" cy="238636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2805832" y="764704"/>
            <a:ext cx="4113108" cy="3957280"/>
            <a:chOff x="2805832" y="764704"/>
            <a:chExt cx="4113108" cy="3957280"/>
          </a:xfrm>
        </p:grpSpPr>
        <p:grpSp>
          <p:nvGrpSpPr>
            <p:cNvPr id="34" name="群組 33"/>
            <p:cNvGrpSpPr/>
            <p:nvPr/>
          </p:nvGrpSpPr>
          <p:grpSpPr>
            <a:xfrm>
              <a:off x="3265056" y="2564904"/>
              <a:ext cx="3365852" cy="406896"/>
              <a:chOff x="3265056" y="2564904"/>
              <a:chExt cx="3365852" cy="406896"/>
            </a:xfrm>
          </p:grpSpPr>
          <p:cxnSp>
            <p:nvCxnSpPr>
              <p:cNvPr id="15" name="直線接點 14"/>
              <p:cNvCxnSpPr/>
              <p:nvPr/>
            </p:nvCxnSpPr>
            <p:spPr>
              <a:xfrm flipH="1" flipV="1">
                <a:off x="3265056" y="2904872"/>
                <a:ext cx="3313544" cy="66928"/>
              </a:xfrm>
              <a:prstGeom prst="line">
                <a:avLst/>
              </a:prstGeom>
              <a:ln w="50800">
                <a:solidFill>
                  <a:srgbClr val="13A808"/>
                </a:solidFill>
                <a:prstDash val="sysDash"/>
                <a:headEnd type="triangle"/>
                <a:tailEnd type="triangle"/>
              </a:ln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文字方塊 18"/>
              <p:cNvSpPr txBox="1"/>
              <p:nvPr/>
            </p:nvSpPr>
            <p:spPr>
              <a:xfrm>
                <a:off x="5292080" y="2564904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>
                    <a:solidFill>
                      <a:srgbClr val="13A808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捷運松山線</a:t>
                </a:r>
                <a:endParaRPr lang="zh-TW" altLang="en-US" dirty="0">
                  <a:solidFill>
                    <a:srgbClr val="13A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>
              <a:off x="2805832" y="3439800"/>
              <a:ext cx="4113108" cy="790580"/>
              <a:chOff x="2805832" y="3439800"/>
              <a:chExt cx="4113108" cy="790580"/>
            </a:xfrm>
          </p:grpSpPr>
          <p:sp>
            <p:nvSpPr>
              <p:cNvPr id="8" name="手繪多邊形 7"/>
              <p:cNvSpPr/>
              <p:nvPr/>
            </p:nvSpPr>
            <p:spPr>
              <a:xfrm>
                <a:off x="2805832" y="3439800"/>
                <a:ext cx="4064000" cy="447040"/>
              </a:xfrm>
              <a:custGeom>
                <a:avLst/>
                <a:gdLst>
                  <a:gd name="connsiteX0" fmla="*/ 0 w 4064000"/>
                  <a:gd name="connsiteY0" fmla="*/ 0 h 447040"/>
                  <a:gd name="connsiteX1" fmla="*/ 1234440 w 4064000"/>
                  <a:gd name="connsiteY1" fmla="*/ 340360 h 447040"/>
                  <a:gd name="connsiteX2" fmla="*/ 1651000 w 4064000"/>
                  <a:gd name="connsiteY2" fmla="*/ 375920 h 447040"/>
                  <a:gd name="connsiteX3" fmla="*/ 4064000 w 4064000"/>
                  <a:gd name="connsiteY3" fmla="*/ 447040 h 447040"/>
                  <a:gd name="connsiteX4" fmla="*/ 4064000 w 4064000"/>
                  <a:gd name="connsiteY4" fmla="*/ 447040 h 447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4000" h="447040">
                    <a:moveTo>
                      <a:pt x="0" y="0"/>
                    </a:moveTo>
                    <a:cubicBezTo>
                      <a:pt x="479636" y="138853"/>
                      <a:pt x="959273" y="277707"/>
                      <a:pt x="1234440" y="340360"/>
                    </a:cubicBezTo>
                    <a:cubicBezTo>
                      <a:pt x="1509607" y="403013"/>
                      <a:pt x="1651000" y="375920"/>
                      <a:pt x="1651000" y="375920"/>
                    </a:cubicBezTo>
                    <a:lnTo>
                      <a:pt x="4064000" y="447040"/>
                    </a:lnTo>
                    <a:lnTo>
                      <a:pt x="4064000" y="447040"/>
                    </a:lnTo>
                  </a:path>
                </a:pathLst>
              </a:custGeom>
              <a:ln w="50800">
                <a:solidFill>
                  <a:srgbClr val="0070C0"/>
                </a:solidFill>
                <a:prstDash val="sysDash"/>
                <a:headEnd type="triangle"/>
                <a:tailEnd type="triangle"/>
              </a:ln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5580112" y="3861048"/>
                <a:ext cx="13388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捷運板南線</a:t>
                </a:r>
                <a:endParaRPr lang="zh-TW" alt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  <p:grpSp>
          <p:nvGrpSpPr>
            <p:cNvPr id="32" name="群組 31"/>
            <p:cNvGrpSpPr/>
            <p:nvPr/>
          </p:nvGrpSpPr>
          <p:grpSpPr>
            <a:xfrm>
              <a:off x="3724454" y="764704"/>
              <a:ext cx="415498" cy="3957280"/>
              <a:chOff x="3724454" y="764704"/>
              <a:chExt cx="415498" cy="3957280"/>
            </a:xfrm>
          </p:grpSpPr>
          <p:cxnSp>
            <p:nvCxnSpPr>
              <p:cNvPr id="14" name="直線接點 13"/>
              <p:cNvCxnSpPr/>
              <p:nvPr/>
            </p:nvCxnSpPr>
            <p:spPr>
              <a:xfrm flipV="1">
                <a:off x="4036576" y="1948200"/>
                <a:ext cx="68456" cy="2773784"/>
              </a:xfrm>
              <a:prstGeom prst="line">
                <a:avLst/>
              </a:prstGeom>
              <a:ln w="50800">
                <a:solidFill>
                  <a:schemeClr val="accent6">
                    <a:lumMod val="75000"/>
                  </a:schemeClr>
                </a:solidFill>
                <a:prstDash val="sysDash"/>
                <a:headEnd type="triangle"/>
                <a:tailEnd type="triangle"/>
              </a:ln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字方塊 20"/>
              <p:cNvSpPr txBox="1"/>
              <p:nvPr/>
            </p:nvSpPr>
            <p:spPr>
              <a:xfrm>
                <a:off x="3724454" y="764704"/>
                <a:ext cx="415498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捷</a:t>
                </a:r>
                <a:endParaRPr lang="en-US" altLang="zh-TW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運</a:t>
                </a:r>
                <a:endParaRPr lang="en-US" altLang="zh-TW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中</a:t>
                </a:r>
                <a:endParaRPr lang="en-US" altLang="zh-TW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和</a:t>
                </a:r>
                <a:endParaRPr lang="en-US" altLang="zh-TW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新</a:t>
                </a:r>
                <a:endParaRPr lang="en-US" altLang="zh-TW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蘆</a:t>
                </a:r>
                <a:endParaRPr lang="en-US" altLang="zh-TW" dirty="0" smtClean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線</a:t>
                </a:r>
                <a:endParaRPr lang="zh-TW" altLang="en-US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  <p:grpSp>
          <p:nvGrpSpPr>
            <p:cNvPr id="31" name="群組 30"/>
            <p:cNvGrpSpPr/>
            <p:nvPr/>
          </p:nvGrpSpPr>
          <p:grpSpPr>
            <a:xfrm>
              <a:off x="4572000" y="1196752"/>
              <a:ext cx="421640" cy="3421856"/>
              <a:chOff x="4572000" y="1196752"/>
              <a:chExt cx="421640" cy="3421856"/>
            </a:xfrm>
          </p:grpSpPr>
          <p:cxnSp>
            <p:nvCxnSpPr>
              <p:cNvPr id="13" name="直線接點 12"/>
              <p:cNvCxnSpPr/>
              <p:nvPr/>
            </p:nvCxnSpPr>
            <p:spPr>
              <a:xfrm flipV="1">
                <a:off x="4925184" y="1844824"/>
                <a:ext cx="68456" cy="2773784"/>
              </a:xfrm>
              <a:prstGeom prst="line">
                <a:avLst/>
              </a:prstGeom>
              <a:ln w="50800">
                <a:solidFill>
                  <a:srgbClr val="A14D07"/>
                </a:solidFill>
                <a:prstDash val="sysDash"/>
                <a:headEnd type="triangle"/>
                <a:tailEnd type="triangle"/>
              </a:ln>
              <a:effectLst>
                <a:outerShdw blurRad="50800" dist="50800" dir="5400000" algn="ctr" rotWithShape="0">
                  <a:schemeClr val="tx1">
                    <a:lumMod val="50000"/>
                    <a:lumOff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文字方塊 21"/>
              <p:cNvSpPr txBox="1"/>
              <p:nvPr/>
            </p:nvSpPr>
            <p:spPr>
              <a:xfrm>
                <a:off x="4572000" y="1196752"/>
                <a:ext cx="41549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>
                    <a:solidFill>
                      <a:srgbClr val="A14D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捷</a:t>
                </a:r>
                <a:endParaRPr lang="en-US" altLang="zh-TW" dirty="0" smtClean="0">
                  <a:solidFill>
                    <a:srgbClr val="A14D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rgbClr val="A14D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運</a:t>
                </a:r>
                <a:endParaRPr lang="en-US" altLang="zh-TW" dirty="0" smtClean="0">
                  <a:solidFill>
                    <a:srgbClr val="A14D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rgbClr val="A14D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文</a:t>
                </a:r>
                <a:endParaRPr lang="en-US" altLang="zh-TW" dirty="0" smtClean="0">
                  <a:solidFill>
                    <a:srgbClr val="A14D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rgbClr val="A14D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湖</a:t>
                </a:r>
                <a:endParaRPr lang="en-US" altLang="zh-TW" dirty="0" smtClean="0">
                  <a:solidFill>
                    <a:srgbClr val="A14D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  <a:p>
                <a:r>
                  <a:rPr lang="zh-TW" altLang="en-US" dirty="0" smtClean="0">
                    <a:solidFill>
                      <a:srgbClr val="A14D0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華康新儷粗黑" pitchFamily="34" charset="-120"/>
                    <a:ea typeface="華康新儷粗黑" pitchFamily="34" charset="-120"/>
                  </a:rPr>
                  <a:t>線</a:t>
                </a:r>
                <a:endParaRPr lang="zh-TW" altLang="en-US" dirty="0">
                  <a:solidFill>
                    <a:srgbClr val="A14D0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</p:grpSp>
      <p:grpSp>
        <p:nvGrpSpPr>
          <p:cNvPr id="30" name="群組 29"/>
          <p:cNvGrpSpPr/>
          <p:nvPr/>
        </p:nvGrpSpPr>
        <p:grpSpPr>
          <a:xfrm>
            <a:off x="2054352" y="2780928"/>
            <a:ext cx="5929900" cy="823840"/>
            <a:chOff x="2054352" y="2780928"/>
            <a:chExt cx="5929900" cy="823840"/>
          </a:xfrm>
        </p:grpSpPr>
        <p:sp>
          <p:nvSpPr>
            <p:cNvPr id="24" name="手繪多邊形 23"/>
            <p:cNvSpPr/>
            <p:nvPr/>
          </p:nvSpPr>
          <p:spPr>
            <a:xfrm>
              <a:off x="2054352" y="3054096"/>
              <a:ext cx="5839968" cy="550672"/>
            </a:xfrm>
            <a:custGeom>
              <a:avLst/>
              <a:gdLst>
                <a:gd name="connsiteX0" fmla="*/ 0 w 5839968"/>
                <a:gd name="connsiteY0" fmla="*/ 0 h 550672"/>
                <a:gd name="connsiteX1" fmla="*/ 353568 w 5839968"/>
                <a:gd name="connsiteY1" fmla="*/ 60960 h 550672"/>
                <a:gd name="connsiteX2" fmla="*/ 890016 w 5839968"/>
                <a:gd name="connsiteY2" fmla="*/ 201168 h 550672"/>
                <a:gd name="connsiteX3" fmla="*/ 1322832 w 5839968"/>
                <a:gd name="connsiteY3" fmla="*/ 237744 h 550672"/>
                <a:gd name="connsiteX4" fmla="*/ 1633728 w 5839968"/>
                <a:gd name="connsiteY4" fmla="*/ 316992 h 550672"/>
                <a:gd name="connsiteX5" fmla="*/ 2194560 w 5839968"/>
                <a:gd name="connsiteY5" fmla="*/ 493776 h 550672"/>
                <a:gd name="connsiteX6" fmla="*/ 2572512 w 5839968"/>
                <a:gd name="connsiteY6" fmla="*/ 536448 h 550672"/>
                <a:gd name="connsiteX7" fmla="*/ 2950464 w 5839968"/>
                <a:gd name="connsiteY7" fmla="*/ 493776 h 550672"/>
                <a:gd name="connsiteX8" fmla="*/ 3206496 w 5839968"/>
                <a:gd name="connsiteY8" fmla="*/ 493776 h 550672"/>
                <a:gd name="connsiteX9" fmla="*/ 3621024 w 5839968"/>
                <a:gd name="connsiteY9" fmla="*/ 548640 h 550672"/>
                <a:gd name="connsiteX10" fmla="*/ 3925824 w 5839968"/>
                <a:gd name="connsiteY10" fmla="*/ 481584 h 550672"/>
                <a:gd name="connsiteX11" fmla="*/ 4242816 w 5839968"/>
                <a:gd name="connsiteY11" fmla="*/ 390144 h 550672"/>
                <a:gd name="connsiteX12" fmla="*/ 4663440 w 5839968"/>
                <a:gd name="connsiteY12" fmla="*/ 188976 h 550672"/>
                <a:gd name="connsiteX13" fmla="*/ 5090160 w 5839968"/>
                <a:gd name="connsiteY13" fmla="*/ 103632 h 550672"/>
                <a:gd name="connsiteX14" fmla="*/ 5839968 w 5839968"/>
                <a:gd name="connsiteY14" fmla="*/ 128016 h 5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39968" h="550672">
                  <a:moveTo>
                    <a:pt x="0" y="0"/>
                  </a:moveTo>
                  <a:cubicBezTo>
                    <a:pt x="102616" y="13716"/>
                    <a:pt x="205232" y="27432"/>
                    <a:pt x="353568" y="60960"/>
                  </a:cubicBezTo>
                  <a:cubicBezTo>
                    <a:pt x="501904" y="94488"/>
                    <a:pt x="728472" y="171704"/>
                    <a:pt x="890016" y="201168"/>
                  </a:cubicBezTo>
                  <a:cubicBezTo>
                    <a:pt x="1051560" y="230632"/>
                    <a:pt x="1198880" y="218440"/>
                    <a:pt x="1322832" y="237744"/>
                  </a:cubicBezTo>
                  <a:cubicBezTo>
                    <a:pt x="1446784" y="257048"/>
                    <a:pt x="1488440" y="274320"/>
                    <a:pt x="1633728" y="316992"/>
                  </a:cubicBezTo>
                  <a:cubicBezTo>
                    <a:pt x="1779016" y="359664"/>
                    <a:pt x="2038096" y="457200"/>
                    <a:pt x="2194560" y="493776"/>
                  </a:cubicBezTo>
                  <a:cubicBezTo>
                    <a:pt x="2351024" y="530352"/>
                    <a:pt x="2446528" y="536448"/>
                    <a:pt x="2572512" y="536448"/>
                  </a:cubicBezTo>
                  <a:cubicBezTo>
                    <a:pt x="2698496" y="536448"/>
                    <a:pt x="2844800" y="500888"/>
                    <a:pt x="2950464" y="493776"/>
                  </a:cubicBezTo>
                  <a:cubicBezTo>
                    <a:pt x="3056128" y="486664"/>
                    <a:pt x="3094736" y="484632"/>
                    <a:pt x="3206496" y="493776"/>
                  </a:cubicBezTo>
                  <a:cubicBezTo>
                    <a:pt x="3318256" y="502920"/>
                    <a:pt x="3501136" y="550672"/>
                    <a:pt x="3621024" y="548640"/>
                  </a:cubicBezTo>
                  <a:cubicBezTo>
                    <a:pt x="3740912" y="546608"/>
                    <a:pt x="3822192" y="508000"/>
                    <a:pt x="3925824" y="481584"/>
                  </a:cubicBezTo>
                  <a:cubicBezTo>
                    <a:pt x="4029456" y="455168"/>
                    <a:pt x="4119880" y="438912"/>
                    <a:pt x="4242816" y="390144"/>
                  </a:cubicBezTo>
                  <a:cubicBezTo>
                    <a:pt x="4365752" y="341376"/>
                    <a:pt x="4522216" y="236728"/>
                    <a:pt x="4663440" y="188976"/>
                  </a:cubicBezTo>
                  <a:cubicBezTo>
                    <a:pt x="4804664" y="141224"/>
                    <a:pt x="4894072" y="113792"/>
                    <a:pt x="5090160" y="103632"/>
                  </a:cubicBezTo>
                  <a:cubicBezTo>
                    <a:pt x="5286248" y="93472"/>
                    <a:pt x="5715000" y="123952"/>
                    <a:pt x="5839968" y="128016"/>
                  </a:cubicBezTo>
                </a:path>
              </a:pathLst>
            </a:custGeom>
            <a:ln w="63500">
              <a:solidFill>
                <a:srgbClr val="FF0000"/>
              </a:solidFill>
              <a:prstDash val="solid"/>
              <a:headEnd type="triangle"/>
              <a:tailEnd type="triangle"/>
            </a:ln>
            <a:effectLst>
              <a:outerShdw blurRad="508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6876256" y="2780928"/>
              <a:ext cx="1107996" cy="369332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市民大道</a:t>
              </a:r>
              <a:endPara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688080" y="1127760"/>
            <a:ext cx="1171952" cy="4724400"/>
            <a:chOff x="3688080" y="1127760"/>
            <a:chExt cx="1171952" cy="4724400"/>
          </a:xfrm>
        </p:grpSpPr>
        <p:sp>
          <p:nvSpPr>
            <p:cNvPr id="23" name="手繪多邊形 22"/>
            <p:cNvSpPr/>
            <p:nvPr/>
          </p:nvSpPr>
          <p:spPr>
            <a:xfrm>
              <a:off x="3688080" y="1127760"/>
              <a:ext cx="818896" cy="4724400"/>
            </a:xfrm>
            <a:custGeom>
              <a:avLst/>
              <a:gdLst>
                <a:gd name="connsiteX0" fmla="*/ 0 w 818896"/>
                <a:gd name="connsiteY0" fmla="*/ 4724400 h 4724400"/>
                <a:gd name="connsiteX1" fmla="*/ 286512 w 818896"/>
                <a:gd name="connsiteY1" fmla="*/ 4468368 h 4724400"/>
                <a:gd name="connsiteX2" fmla="*/ 438912 w 818896"/>
                <a:gd name="connsiteY2" fmla="*/ 4395216 h 4724400"/>
                <a:gd name="connsiteX3" fmla="*/ 658368 w 818896"/>
                <a:gd name="connsiteY3" fmla="*/ 4389120 h 4724400"/>
                <a:gd name="connsiteX4" fmla="*/ 768096 w 818896"/>
                <a:gd name="connsiteY4" fmla="*/ 4334256 h 4724400"/>
                <a:gd name="connsiteX5" fmla="*/ 786384 w 818896"/>
                <a:gd name="connsiteY5" fmla="*/ 3389376 h 4724400"/>
                <a:gd name="connsiteX6" fmla="*/ 810768 w 818896"/>
                <a:gd name="connsiteY6" fmla="*/ 2962656 h 4724400"/>
                <a:gd name="connsiteX7" fmla="*/ 737616 w 818896"/>
                <a:gd name="connsiteY7" fmla="*/ 2724912 h 4724400"/>
                <a:gd name="connsiteX8" fmla="*/ 688848 w 818896"/>
                <a:gd name="connsiteY8" fmla="*/ 2444496 h 4724400"/>
                <a:gd name="connsiteX9" fmla="*/ 701040 w 818896"/>
                <a:gd name="connsiteY9" fmla="*/ 2011680 h 4724400"/>
                <a:gd name="connsiteX10" fmla="*/ 713232 w 818896"/>
                <a:gd name="connsiteY10" fmla="*/ 1225296 h 4724400"/>
                <a:gd name="connsiteX11" fmla="*/ 731520 w 818896"/>
                <a:gd name="connsiteY11" fmla="*/ 755904 h 4724400"/>
                <a:gd name="connsiteX12" fmla="*/ 615696 w 818896"/>
                <a:gd name="connsiteY12" fmla="*/ 542544 h 4724400"/>
                <a:gd name="connsiteX13" fmla="*/ 432816 w 818896"/>
                <a:gd name="connsiteY13" fmla="*/ 396240 h 4724400"/>
                <a:gd name="connsiteX14" fmla="*/ 432816 w 818896"/>
                <a:gd name="connsiteY14" fmla="*/ 0 h 4724400"/>
                <a:gd name="connsiteX15" fmla="*/ 432816 w 818896"/>
                <a:gd name="connsiteY15" fmla="*/ 0 h 472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8896" h="4724400">
                  <a:moveTo>
                    <a:pt x="0" y="4724400"/>
                  </a:moveTo>
                  <a:cubicBezTo>
                    <a:pt x="106680" y="4623816"/>
                    <a:pt x="213360" y="4523232"/>
                    <a:pt x="286512" y="4468368"/>
                  </a:cubicBezTo>
                  <a:cubicBezTo>
                    <a:pt x="359664" y="4413504"/>
                    <a:pt x="376936" y="4408424"/>
                    <a:pt x="438912" y="4395216"/>
                  </a:cubicBezTo>
                  <a:cubicBezTo>
                    <a:pt x="500888" y="4382008"/>
                    <a:pt x="603504" y="4399280"/>
                    <a:pt x="658368" y="4389120"/>
                  </a:cubicBezTo>
                  <a:cubicBezTo>
                    <a:pt x="713232" y="4378960"/>
                    <a:pt x="746760" y="4500880"/>
                    <a:pt x="768096" y="4334256"/>
                  </a:cubicBezTo>
                  <a:cubicBezTo>
                    <a:pt x="789432" y="4167632"/>
                    <a:pt x="779272" y="3617976"/>
                    <a:pt x="786384" y="3389376"/>
                  </a:cubicBezTo>
                  <a:cubicBezTo>
                    <a:pt x="793496" y="3160776"/>
                    <a:pt x="818896" y="3073400"/>
                    <a:pt x="810768" y="2962656"/>
                  </a:cubicBezTo>
                  <a:cubicBezTo>
                    <a:pt x="802640" y="2851912"/>
                    <a:pt x="757936" y="2811272"/>
                    <a:pt x="737616" y="2724912"/>
                  </a:cubicBezTo>
                  <a:cubicBezTo>
                    <a:pt x="717296" y="2638552"/>
                    <a:pt x="694944" y="2563368"/>
                    <a:pt x="688848" y="2444496"/>
                  </a:cubicBezTo>
                  <a:cubicBezTo>
                    <a:pt x="682752" y="2325624"/>
                    <a:pt x="696976" y="2214880"/>
                    <a:pt x="701040" y="2011680"/>
                  </a:cubicBezTo>
                  <a:cubicBezTo>
                    <a:pt x="705104" y="1808480"/>
                    <a:pt x="708152" y="1434592"/>
                    <a:pt x="713232" y="1225296"/>
                  </a:cubicBezTo>
                  <a:cubicBezTo>
                    <a:pt x="718312" y="1016000"/>
                    <a:pt x="747776" y="869696"/>
                    <a:pt x="731520" y="755904"/>
                  </a:cubicBezTo>
                  <a:cubicBezTo>
                    <a:pt x="715264" y="642112"/>
                    <a:pt x="665480" y="602488"/>
                    <a:pt x="615696" y="542544"/>
                  </a:cubicBezTo>
                  <a:cubicBezTo>
                    <a:pt x="565912" y="482600"/>
                    <a:pt x="463296" y="486664"/>
                    <a:pt x="432816" y="396240"/>
                  </a:cubicBezTo>
                  <a:cubicBezTo>
                    <a:pt x="402336" y="305816"/>
                    <a:pt x="432816" y="0"/>
                    <a:pt x="432816" y="0"/>
                  </a:cubicBezTo>
                  <a:lnTo>
                    <a:pt x="432816" y="0"/>
                  </a:lnTo>
                </a:path>
              </a:pathLst>
            </a:custGeom>
            <a:ln w="63500">
              <a:solidFill>
                <a:srgbClr val="FF0000"/>
              </a:solidFill>
              <a:prstDash val="solid"/>
              <a:headEnd type="triangle"/>
              <a:tailEnd type="triangle"/>
            </a:ln>
            <a:effectLst>
              <a:outerShdw blurRad="50800" dist="254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4444534" y="4293096"/>
              <a:ext cx="415498" cy="1200329"/>
            </a:xfrm>
            <a:prstGeom prst="rect">
              <a:avLst/>
            </a:prstGeom>
            <a:noFill/>
            <a:ln>
              <a:noFill/>
              <a:prstDash val="solid"/>
            </a:ln>
          </p:spPr>
          <p:txBody>
            <a:bodyPr wrap="none" rtlCol="0">
              <a:spAutoFit/>
            </a:bodyPr>
            <a:lstStyle/>
            <a:p>
              <a:r>
                <a:rPr lang="zh-TW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建</a:t>
              </a:r>
              <a:endPara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  <a:p>
              <a:r>
                <a:rPr lang="zh-TW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國</a:t>
              </a:r>
              <a:endPara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  <a:p>
              <a:r>
                <a:rPr lang="zh-TW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高</a:t>
              </a:r>
              <a:endParaRPr lang="en-US" altLang="zh-TW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  <a:p>
              <a:r>
                <a:rPr lang="zh-TW" alt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華康新儷粗黑" pitchFamily="34" charset="-120"/>
                  <a:ea typeface="華康新儷粗黑" pitchFamily="34" charset="-120"/>
                </a:rPr>
                <a:t>架</a:t>
              </a:r>
              <a:endPara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4357717" y="299695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基地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44" name="群組 43"/>
          <p:cNvGrpSpPr/>
          <p:nvPr/>
        </p:nvGrpSpPr>
        <p:grpSpPr>
          <a:xfrm>
            <a:off x="1667211" y="1714488"/>
            <a:ext cx="5262243" cy="4012570"/>
            <a:chOff x="1667211" y="1714488"/>
            <a:chExt cx="5262243" cy="4012570"/>
          </a:xfrm>
        </p:grpSpPr>
        <p:sp>
          <p:nvSpPr>
            <p:cNvPr id="37" name="AutoShape 21"/>
            <p:cNvSpPr>
              <a:spLocks noChangeArrowheads="1"/>
            </p:cNvSpPr>
            <p:nvPr/>
          </p:nvSpPr>
          <p:spPr bwMode="auto">
            <a:xfrm>
              <a:off x="5500694" y="5214950"/>
              <a:ext cx="1428760" cy="512108"/>
            </a:xfrm>
            <a:prstGeom prst="wedgeRectCallout">
              <a:avLst>
                <a:gd name="adj1" fmla="val -83760"/>
                <a:gd name="adj2" fmla="val -301103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忠孝復興站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grpSp>
          <p:nvGrpSpPr>
            <p:cNvPr id="43" name="群組 42"/>
            <p:cNvGrpSpPr/>
            <p:nvPr/>
          </p:nvGrpSpPr>
          <p:grpSpPr>
            <a:xfrm>
              <a:off x="1667211" y="1714488"/>
              <a:ext cx="5190805" cy="3891918"/>
              <a:chOff x="1667211" y="1714488"/>
              <a:chExt cx="5190805" cy="3891918"/>
            </a:xfrm>
          </p:grpSpPr>
          <p:sp>
            <p:nvSpPr>
              <p:cNvPr id="27" name="Oval 19"/>
              <p:cNvSpPr>
                <a:spLocks noChangeArrowheads="1"/>
              </p:cNvSpPr>
              <p:nvPr/>
            </p:nvSpPr>
            <p:spPr bwMode="auto">
              <a:xfrm>
                <a:off x="4876796" y="3762377"/>
                <a:ext cx="149220" cy="14922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6" name="AutoShape 21"/>
              <p:cNvSpPr>
                <a:spLocks noChangeArrowheads="1"/>
              </p:cNvSpPr>
              <p:nvPr/>
            </p:nvSpPr>
            <p:spPr bwMode="auto">
              <a:xfrm>
                <a:off x="1667211" y="5094298"/>
                <a:ext cx="1524010" cy="512108"/>
              </a:xfrm>
              <a:prstGeom prst="wedgeRectCallout">
                <a:avLst>
                  <a:gd name="adj1" fmla="val 104116"/>
                  <a:gd name="adj2" fmla="val -291374"/>
                </a:avLst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 anchorCtr="1"/>
              <a:lstStyle/>
              <a:p>
                <a:pPr algn="ctr"/>
                <a:r>
                  <a:rPr lang="zh-TW" altLang="en-US" dirty="0" smtClean="0">
                    <a:latin typeface="華康新儷粗黑" charset="-120"/>
                    <a:ea typeface="華康新儷粗黑" charset="-120"/>
                  </a:rPr>
                  <a:t>忠孝新生站</a:t>
                </a:r>
                <a:endParaRPr lang="zh-TW" altLang="en-US" dirty="0">
                  <a:latin typeface="華康新儷粗黑" charset="-120"/>
                  <a:ea typeface="華康新儷粗黑" charset="-120"/>
                </a:endParaRPr>
              </a:p>
            </p:txBody>
          </p:sp>
          <p:sp>
            <p:nvSpPr>
              <p:cNvPr id="38" name="Oval 19"/>
              <p:cNvSpPr>
                <a:spLocks noChangeArrowheads="1"/>
              </p:cNvSpPr>
              <p:nvPr/>
            </p:nvSpPr>
            <p:spPr bwMode="auto">
              <a:xfrm>
                <a:off x="4895849" y="2876550"/>
                <a:ext cx="149220" cy="14922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9" name="Oval 19"/>
              <p:cNvSpPr>
                <a:spLocks noChangeArrowheads="1"/>
              </p:cNvSpPr>
              <p:nvPr/>
            </p:nvSpPr>
            <p:spPr bwMode="auto">
              <a:xfrm>
                <a:off x="4000496" y="3714752"/>
                <a:ext cx="149220" cy="14922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0" name="Oval 19"/>
              <p:cNvSpPr>
                <a:spLocks noChangeArrowheads="1"/>
              </p:cNvSpPr>
              <p:nvPr/>
            </p:nvSpPr>
            <p:spPr bwMode="auto">
              <a:xfrm>
                <a:off x="4000496" y="2857496"/>
                <a:ext cx="149220" cy="149220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41" name="AutoShape 21"/>
              <p:cNvSpPr>
                <a:spLocks noChangeArrowheads="1"/>
              </p:cNvSpPr>
              <p:nvPr/>
            </p:nvSpPr>
            <p:spPr bwMode="auto">
              <a:xfrm>
                <a:off x="5429256" y="1714488"/>
                <a:ext cx="1428760" cy="512108"/>
              </a:xfrm>
              <a:prstGeom prst="wedgeRectCallout">
                <a:avLst>
                  <a:gd name="adj1" fmla="val -76848"/>
                  <a:gd name="adj2" fmla="val 176907"/>
                </a:avLst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 anchorCtr="1"/>
              <a:lstStyle/>
              <a:p>
                <a:pPr algn="ctr"/>
                <a:r>
                  <a:rPr lang="zh-TW" altLang="en-US" dirty="0" smtClean="0">
                    <a:latin typeface="華康新儷粗黑" pitchFamily="34" charset="-120"/>
                    <a:ea typeface="華康新儷粗黑" pitchFamily="34" charset="-120"/>
                  </a:rPr>
                  <a:t>南京東路站</a:t>
                </a:r>
                <a:endParaRPr lang="zh-TW" altLang="en-US" dirty="0"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  <p:sp>
            <p:nvSpPr>
              <p:cNvPr id="42" name="AutoShape 21"/>
              <p:cNvSpPr>
                <a:spLocks noChangeArrowheads="1"/>
              </p:cNvSpPr>
              <p:nvPr/>
            </p:nvSpPr>
            <p:spPr bwMode="auto">
              <a:xfrm>
                <a:off x="1928794" y="1785926"/>
                <a:ext cx="1428760" cy="512108"/>
              </a:xfrm>
              <a:prstGeom prst="wedgeRectCallout">
                <a:avLst>
                  <a:gd name="adj1" fmla="val 93595"/>
                  <a:gd name="adj2" fmla="val 161098"/>
                </a:avLst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 anchorCtr="1"/>
              <a:lstStyle/>
              <a:p>
                <a:pPr algn="ctr"/>
                <a:r>
                  <a:rPr lang="zh-TW" altLang="en-US" dirty="0" smtClean="0">
                    <a:latin typeface="華康新儷粗黑" pitchFamily="34" charset="-120"/>
                    <a:ea typeface="華康新儷粗黑" pitchFamily="34" charset="-120"/>
                  </a:rPr>
                  <a:t>松江南京站</a:t>
                </a:r>
                <a:endParaRPr lang="zh-TW" altLang="en-US" dirty="0">
                  <a:latin typeface="華康新儷粗黑" pitchFamily="34" charset="-120"/>
                  <a:ea typeface="華康新儷粗黑" pitchFamily="34" charset="-120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04393"/>
            <a:ext cx="6453607" cy="64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395288" y="519410"/>
            <a:ext cx="141577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華康新儷粗黑" pitchFamily="34" charset="-120"/>
                <a:ea typeface="華康新儷粗黑" pitchFamily="34" charset="-120"/>
              </a:rPr>
              <a:t>基地位置</a:t>
            </a:r>
            <a:endParaRPr lang="zh-TW" altLang="en-US" sz="2400" dirty="0">
              <a:solidFill>
                <a:schemeClr val="accent1">
                  <a:lumMod val="50000"/>
                </a:schemeClr>
              </a:solidFill>
              <a:latin typeface="華康新儷粗黑" pitchFamily="34" charset="-120"/>
              <a:ea typeface="華康新儷粗黑" pitchFamily="34" charset="-120"/>
            </a:endParaRPr>
          </a:p>
        </p:txBody>
      </p:sp>
      <p:sp>
        <p:nvSpPr>
          <p:cNvPr id="5" name="Oval 25"/>
          <p:cNvSpPr>
            <a:spLocks noChangeArrowheads="1"/>
          </p:cNvSpPr>
          <p:nvPr/>
        </p:nvSpPr>
        <p:spPr bwMode="auto">
          <a:xfrm>
            <a:off x="4405372" y="3392428"/>
            <a:ext cx="143892" cy="14389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6600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40" name="群組 39"/>
          <p:cNvGrpSpPr/>
          <p:nvPr/>
        </p:nvGrpSpPr>
        <p:grpSpPr>
          <a:xfrm>
            <a:off x="4932040" y="548680"/>
            <a:ext cx="2304256" cy="1728192"/>
            <a:chOff x="4932040" y="548680"/>
            <a:chExt cx="2304256" cy="1728192"/>
          </a:xfrm>
        </p:grpSpPr>
        <p:sp>
          <p:nvSpPr>
            <p:cNvPr id="17" name="AutoShape 22"/>
            <p:cNvSpPr>
              <a:spLocks noChangeArrowheads="1"/>
            </p:cNvSpPr>
            <p:nvPr/>
          </p:nvSpPr>
          <p:spPr bwMode="auto">
            <a:xfrm>
              <a:off x="4932040" y="548680"/>
              <a:ext cx="2304256" cy="1728192"/>
            </a:xfrm>
            <a:prstGeom prst="wedgeRectCallout">
              <a:avLst>
                <a:gd name="adj1" fmla="val 8874"/>
                <a:gd name="adj2" fmla="val 12076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松山文創中心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18" name="圖片 17" descr="DSC0475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6056" y="620688"/>
              <a:ext cx="2008632" cy="1353312"/>
            </a:xfrm>
            <a:prstGeom prst="rect">
              <a:avLst/>
            </a:prstGeom>
          </p:spPr>
        </p:pic>
      </p:grpSp>
      <p:grpSp>
        <p:nvGrpSpPr>
          <p:cNvPr id="47" name="群組 46"/>
          <p:cNvGrpSpPr/>
          <p:nvPr/>
        </p:nvGrpSpPr>
        <p:grpSpPr>
          <a:xfrm>
            <a:off x="6660232" y="4509120"/>
            <a:ext cx="1368152" cy="1728192"/>
            <a:chOff x="6660232" y="4509120"/>
            <a:chExt cx="1368152" cy="1728192"/>
          </a:xfrm>
        </p:grpSpPr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>
              <a:off x="6660232" y="4509120"/>
              <a:ext cx="1368152" cy="1728192"/>
            </a:xfrm>
            <a:prstGeom prst="wedgeRectCallout">
              <a:avLst>
                <a:gd name="adj1" fmla="val -80013"/>
                <a:gd name="adj2" fmla="val -100143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台北大巨蛋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24" name="圖片 23" descr="5-3483-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4248" y="4581128"/>
              <a:ext cx="1097280" cy="1371600"/>
            </a:xfrm>
            <a:prstGeom prst="rect">
              <a:avLst/>
            </a:prstGeom>
          </p:spPr>
        </p:pic>
      </p:grpSp>
      <p:grpSp>
        <p:nvGrpSpPr>
          <p:cNvPr id="49" name="群組 48"/>
          <p:cNvGrpSpPr/>
          <p:nvPr/>
        </p:nvGrpSpPr>
        <p:grpSpPr>
          <a:xfrm>
            <a:off x="7263388" y="1873012"/>
            <a:ext cx="1835696" cy="1296144"/>
            <a:chOff x="7263388" y="1873012"/>
            <a:chExt cx="1835696" cy="1296144"/>
          </a:xfrm>
        </p:grpSpPr>
        <p:sp>
          <p:nvSpPr>
            <p:cNvPr id="27" name="AutoShape 22"/>
            <p:cNvSpPr>
              <a:spLocks noChangeArrowheads="1"/>
            </p:cNvSpPr>
            <p:nvPr/>
          </p:nvSpPr>
          <p:spPr bwMode="auto">
            <a:xfrm>
              <a:off x="7263388" y="1873012"/>
              <a:ext cx="1835696" cy="1296144"/>
            </a:xfrm>
            <a:prstGeom prst="wedgeRectCallout">
              <a:avLst>
                <a:gd name="adj1" fmla="val -89846"/>
                <a:gd name="adj2" fmla="val 61334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京華城</a:t>
              </a:r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28" name="圖片 27" descr="images (1)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05056" y="1904090"/>
              <a:ext cx="1717888" cy="929349"/>
            </a:xfrm>
            <a:prstGeom prst="rect">
              <a:avLst/>
            </a:prstGeom>
          </p:spPr>
        </p:pic>
      </p:grpSp>
      <p:grpSp>
        <p:nvGrpSpPr>
          <p:cNvPr id="46" name="群組 45"/>
          <p:cNvGrpSpPr/>
          <p:nvPr/>
        </p:nvGrpSpPr>
        <p:grpSpPr>
          <a:xfrm>
            <a:off x="5004048" y="4509120"/>
            <a:ext cx="1368152" cy="1368152"/>
            <a:chOff x="5004048" y="4509120"/>
            <a:chExt cx="1368152" cy="1368152"/>
          </a:xfrm>
        </p:grpSpPr>
        <p:sp>
          <p:nvSpPr>
            <p:cNvPr id="26" name="AutoShape 22"/>
            <p:cNvSpPr>
              <a:spLocks noChangeArrowheads="1"/>
            </p:cNvSpPr>
            <p:nvPr/>
          </p:nvSpPr>
          <p:spPr bwMode="auto">
            <a:xfrm>
              <a:off x="5004048" y="4509120"/>
              <a:ext cx="1368152" cy="1368152"/>
            </a:xfrm>
            <a:prstGeom prst="wedgeRectCallout">
              <a:avLst>
                <a:gd name="adj1" fmla="val -18748"/>
                <a:gd name="adj2" fmla="val -122236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微風廣場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29" name="圖片 28" descr="0806200951510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76056" y="4581128"/>
              <a:ext cx="1258824" cy="899160"/>
            </a:xfrm>
            <a:prstGeom prst="rect">
              <a:avLst/>
            </a:prstGeom>
          </p:spPr>
        </p:pic>
      </p:grpSp>
      <p:grpSp>
        <p:nvGrpSpPr>
          <p:cNvPr id="41" name="群組 40"/>
          <p:cNvGrpSpPr/>
          <p:nvPr/>
        </p:nvGrpSpPr>
        <p:grpSpPr>
          <a:xfrm>
            <a:off x="3491880" y="548680"/>
            <a:ext cx="1368152" cy="1728192"/>
            <a:chOff x="3491880" y="548680"/>
            <a:chExt cx="1368152" cy="1728192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>
              <a:off x="3491880" y="548680"/>
              <a:ext cx="1368152" cy="1728192"/>
            </a:xfrm>
            <a:prstGeom prst="wedgeRectCallout">
              <a:avLst>
                <a:gd name="adj1" fmla="val 27480"/>
                <a:gd name="adj2" fmla="val 11591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sz="1400" dirty="0" smtClean="0">
                  <a:latin typeface="華康新儷粗黑" pitchFamily="34" charset="-120"/>
                  <a:ea typeface="華康新儷粗黑" pitchFamily="34" charset="-120"/>
                </a:rPr>
                <a:t>身障福利會館</a:t>
              </a:r>
              <a:endParaRPr lang="zh-TW" altLang="en-US" sz="1400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30" name="圖片 29" descr="身障福利會館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44455" y="617612"/>
              <a:ext cx="1274541" cy="1296144"/>
            </a:xfrm>
            <a:prstGeom prst="rect">
              <a:avLst/>
            </a:prstGeom>
          </p:spPr>
        </p:pic>
      </p:grpSp>
      <p:grpSp>
        <p:nvGrpSpPr>
          <p:cNvPr id="45" name="群組 44"/>
          <p:cNvGrpSpPr/>
          <p:nvPr/>
        </p:nvGrpSpPr>
        <p:grpSpPr>
          <a:xfrm>
            <a:off x="3347864" y="4509120"/>
            <a:ext cx="1512168" cy="1368152"/>
            <a:chOff x="3347864" y="4509120"/>
            <a:chExt cx="1512168" cy="1368152"/>
          </a:xfrm>
        </p:grpSpPr>
        <p:sp>
          <p:nvSpPr>
            <p:cNvPr id="31" name="AutoShape 22"/>
            <p:cNvSpPr>
              <a:spLocks noChangeArrowheads="1"/>
            </p:cNvSpPr>
            <p:nvPr/>
          </p:nvSpPr>
          <p:spPr bwMode="auto">
            <a:xfrm>
              <a:off x="3347864" y="4509120"/>
              <a:ext cx="1512168" cy="1368152"/>
            </a:xfrm>
            <a:prstGeom prst="wedgeRectCallout">
              <a:avLst>
                <a:gd name="adj1" fmla="val 21829"/>
                <a:gd name="adj2" fmla="val -121122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美麗信飯店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32" name="圖片 31" descr="13662503458754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19872" y="4581128"/>
              <a:ext cx="1361728" cy="907819"/>
            </a:xfrm>
            <a:prstGeom prst="rect">
              <a:avLst/>
            </a:prstGeom>
          </p:spPr>
        </p:pic>
      </p:grpSp>
      <p:grpSp>
        <p:nvGrpSpPr>
          <p:cNvPr id="43" name="群組 42"/>
          <p:cNvGrpSpPr/>
          <p:nvPr/>
        </p:nvGrpSpPr>
        <p:grpSpPr>
          <a:xfrm>
            <a:off x="323528" y="1628800"/>
            <a:ext cx="1656184" cy="1368152"/>
            <a:chOff x="323528" y="1628800"/>
            <a:chExt cx="1656184" cy="1368152"/>
          </a:xfrm>
        </p:grpSpPr>
        <p:sp>
          <p:nvSpPr>
            <p:cNvPr id="34" name="AutoShape 22"/>
            <p:cNvSpPr>
              <a:spLocks noChangeArrowheads="1"/>
            </p:cNvSpPr>
            <p:nvPr/>
          </p:nvSpPr>
          <p:spPr bwMode="auto">
            <a:xfrm>
              <a:off x="323528" y="1628800"/>
              <a:ext cx="1656184" cy="1368152"/>
            </a:xfrm>
            <a:prstGeom prst="wedgeRectCallout">
              <a:avLst>
                <a:gd name="adj1" fmla="val 156593"/>
                <a:gd name="adj2" fmla="val 89407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華山文創中心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35" name="圖片 34" descr="images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576" y="1670328"/>
              <a:ext cx="1623131" cy="1080120"/>
            </a:xfrm>
            <a:prstGeom prst="rect">
              <a:avLst/>
            </a:prstGeom>
          </p:spPr>
        </p:pic>
      </p:grpSp>
      <p:grpSp>
        <p:nvGrpSpPr>
          <p:cNvPr id="44" name="群組 43"/>
          <p:cNvGrpSpPr/>
          <p:nvPr/>
        </p:nvGrpSpPr>
        <p:grpSpPr>
          <a:xfrm>
            <a:off x="323528" y="3140968"/>
            <a:ext cx="1656184" cy="1440160"/>
            <a:chOff x="323528" y="3140968"/>
            <a:chExt cx="1656184" cy="1440160"/>
          </a:xfrm>
        </p:grpSpPr>
        <p:sp>
          <p:nvSpPr>
            <p:cNvPr id="36" name="AutoShape 22"/>
            <p:cNvSpPr>
              <a:spLocks noChangeArrowheads="1"/>
            </p:cNvSpPr>
            <p:nvPr/>
          </p:nvSpPr>
          <p:spPr bwMode="auto">
            <a:xfrm>
              <a:off x="323528" y="3140968"/>
              <a:ext cx="1656184" cy="1440160"/>
            </a:xfrm>
            <a:prstGeom prst="wedgeRectCallout">
              <a:avLst>
                <a:gd name="adj1" fmla="val 106596"/>
                <a:gd name="adj2" fmla="val -36521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台北車站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37" name="圖片 36" descr="下載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3156" y="3179068"/>
              <a:ext cx="1512168" cy="1132666"/>
            </a:xfrm>
            <a:prstGeom prst="rect">
              <a:avLst/>
            </a:prstGeom>
          </p:spPr>
        </p:pic>
      </p:grpSp>
      <p:sp>
        <p:nvSpPr>
          <p:cNvPr id="8" name="手繪多邊形 7"/>
          <p:cNvSpPr/>
          <p:nvPr/>
        </p:nvSpPr>
        <p:spPr>
          <a:xfrm>
            <a:off x="2483768" y="3140968"/>
            <a:ext cx="4680520" cy="456436"/>
          </a:xfrm>
          <a:custGeom>
            <a:avLst/>
            <a:gdLst>
              <a:gd name="connsiteX0" fmla="*/ 0 w 4064000"/>
              <a:gd name="connsiteY0" fmla="*/ 0 h 447040"/>
              <a:gd name="connsiteX1" fmla="*/ 1234440 w 4064000"/>
              <a:gd name="connsiteY1" fmla="*/ 340360 h 447040"/>
              <a:gd name="connsiteX2" fmla="*/ 1651000 w 4064000"/>
              <a:gd name="connsiteY2" fmla="*/ 375920 h 447040"/>
              <a:gd name="connsiteX3" fmla="*/ 4064000 w 4064000"/>
              <a:gd name="connsiteY3" fmla="*/ 447040 h 447040"/>
              <a:gd name="connsiteX4" fmla="*/ 4064000 w 4064000"/>
              <a:gd name="connsiteY4" fmla="*/ 447040 h 447040"/>
              <a:gd name="connsiteX0" fmla="*/ 0 w 4424040"/>
              <a:gd name="connsiteY0" fmla="*/ 0 h 519048"/>
              <a:gd name="connsiteX1" fmla="*/ 1594480 w 4424040"/>
              <a:gd name="connsiteY1" fmla="*/ 412368 h 519048"/>
              <a:gd name="connsiteX2" fmla="*/ 2011040 w 4424040"/>
              <a:gd name="connsiteY2" fmla="*/ 447928 h 519048"/>
              <a:gd name="connsiteX3" fmla="*/ 4424040 w 4424040"/>
              <a:gd name="connsiteY3" fmla="*/ 519048 h 519048"/>
              <a:gd name="connsiteX4" fmla="*/ 4424040 w 4424040"/>
              <a:gd name="connsiteY4" fmla="*/ 519048 h 519048"/>
              <a:gd name="connsiteX0" fmla="*/ 0 w 4424040"/>
              <a:gd name="connsiteY0" fmla="*/ 0 h 519048"/>
              <a:gd name="connsiteX1" fmla="*/ 945232 w 4424040"/>
              <a:gd name="connsiteY1" fmla="*/ 253742 h 519048"/>
              <a:gd name="connsiteX2" fmla="*/ 1594480 w 4424040"/>
              <a:gd name="connsiteY2" fmla="*/ 412368 h 519048"/>
              <a:gd name="connsiteX3" fmla="*/ 2011040 w 4424040"/>
              <a:gd name="connsiteY3" fmla="*/ 447928 h 519048"/>
              <a:gd name="connsiteX4" fmla="*/ 4424040 w 4424040"/>
              <a:gd name="connsiteY4" fmla="*/ 519048 h 519048"/>
              <a:gd name="connsiteX5" fmla="*/ 4424040 w 4424040"/>
              <a:gd name="connsiteY5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94480 w 4424040"/>
              <a:gd name="connsiteY2" fmla="*/ 412368 h 519048"/>
              <a:gd name="connsiteX3" fmla="*/ 2011040 w 4424040"/>
              <a:gd name="connsiteY3" fmla="*/ 447928 h 519048"/>
              <a:gd name="connsiteX4" fmla="*/ 4424040 w 4424040"/>
              <a:gd name="connsiteY4" fmla="*/ 519048 h 519048"/>
              <a:gd name="connsiteX5" fmla="*/ 4424040 w 4424040"/>
              <a:gd name="connsiteY5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4424040 w 4424040"/>
              <a:gd name="connsiteY4" fmla="*/ 519048 h 519048"/>
              <a:gd name="connsiteX5" fmla="*/ 4424040 w 4424040"/>
              <a:gd name="connsiteY5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2716882 w 4424040"/>
              <a:gd name="connsiteY4" fmla="*/ 467102 h 519048"/>
              <a:gd name="connsiteX5" fmla="*/ 4424040 w 4424040"/>
              <a:gd name="connsiteY5" fmla="*/ 519048 h 519048"/>
              <a:gd name="connsiteX6" fmla="*/ 4424040 w 4424040"/>
              <a:gd name="connsiteY6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2678410 w 4424040"/>
              <a:gd name="connsiteY4" fmla="*/ 387856 h 519048"/>
              <a:gd name="connsiteX5" fmla="*/ 4424040 w 4424040"/>
              <a:gd name="connsiteY5" fmla="*/ 519048 h 519048"/>
              <a:gd name="connsiteX6" fmla="*/ 4424040 w 4424040"/>
              <a:gd name="connsiteY6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2678410 w 4424040"/>
              <a:gd name="connsiteY4" fmla="*/ 387856 h 519048"/>
              <a:gd name="connsiteX5" fmla="*/ 3269332 w 4424040"/>
              <a:gd name="connsiteY5" fmla="*/ 425192 h 519048"/>
              <a:gd name="connsiteX6" fmla="*/ 4424040 w 4424040"/>
              <a:gd name="connsiteY6" fmla="*/ 519048 h 519048"/>
              <a:gd name="connsiteX7" fmla="*/ 4424040 w 4424040"/>
              <a:gd name="connsiteY7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2678410 w 4424040"/>
              <a:gd name="connsiteY4" fmla="*/ 387856 h 519048"/>
              <a:gd name="connsiteX5" fmla="*/ 3302114 w 4424040"/>
              <a:gd name="connsiteY5" fmla="*/ 456436 h 519048"/>
              <a:gd name="connsiteX6" fmla="*/ 4424040 w 4424040"/>
              <a:gd name="connsiteY6" fmla="*/ 519048 h 519048"/>
              <a:gd name="connsiteX7" fmla="*/ 4424040 w 4424040"/>
              <a:gd name="connsiteY7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2678410 w 4424040"/>
              <a:gd name="connsiteY4" fmla="*/ 387856 h 519048"/>
              <a:gd name="connsiteX5" fmla="*/ 3302114 w 4424040"/>
              <a:gd name="connsiteY5" fmla="*/ 456436 h 519048"/>
              <a:gd name="connsiteX6" fmla="*/ 3715102 w 4424040"/>
              <a:gd name="connsiteY6" fmla="*/ 478532 h 519048"/>
              <a:gd name="connsiteX7" fmla="*/ 4424040 w 4424040"/>
              <a:gd name="connsiteY7" fmla="*/ 519048 h 519048"/>
              <a:gd name="connsiteX8" fmla="*/ 4424040 w 4424040"/>
              <a:gd name="connsiteY8" fmla="*/ 519048 h 519048"/>
              <a:gd name="connsiteX0" fmla="*/ 0 w 4424040"/>
              <a:gd name="connsiteY0" fmla="*/ 0 h 519048"/>
              <a:gd name="connsiteX1" fmla="*/ 969600 w 4424040"/>
              <a:gd name="connsiteY1" fmla="*/ 169922 h 519048"/>
              <a:gd name="connsiteX2" fmla="*/ 1580376 w 4424040"/>
              <a:gd name="connsiteY2" fmla="*/ 378842 h 519048"/>
              <a:gd name="connsiteX3" fmla="*/ 2011040 w 4424040"/>
              <a:gd name="connsiteY3" fmla="*/ 447928 h 519048"/>
              <a:gd name="connsiteX4" fmla="*/ 2678410 w 4424040"/>
              <a:gd name="connsiteY4" fmla="*/ 387856 h 519048"/>
              <a:gd name="connsiteX5" fmla="*/ 3302114 w 4424040"/>
              <a:gd name="connsiteY5" fmla="*/ 456436 h 519048"/>
              <a:gd name="connsiteX6" fmla="*/ 3750176 w 4424040"/>
              <a:gd name="connsiteY6" fmla="*/ 372998 h 519048"/>
              <a:gd name="connsiteX7" fmla="*/ 4424040 w 4424040"/>
              <a:gd name="connsiteY7" fmla="*/ 519048 h 519048"/>
              <a:gd name="connsiteX8" fmla="*/ 4424040 w 4424040"/>
              <a:gd name="connsiteY8" fmla="*/ 519048 h 519048"/>
              <a:gd name="connsiteX0" fmla="*/ 0 w 4493414"/>
              <a:gd name="connsiteY0" fmla="*/ 0 h 546864"/>
              <a:gd name="connsiteX1" fmla="*/ 969600 w 4493414"/>
              <a:gd name="connsiteY1" fmla="*/ 169922 h 546864"/>
              <a:gd name="connsiteX2" fmla="*/ 1580376 w 4493414"/>
              <a:gd name="connsiteY2" fmla="*/ 378842 h 546864"/>
              <a:gd name="connsiteX3" fmla="*/ 2011040 w 4493414"/>
              <a:gd name="connsiteY3" fmla="*/ 447928 h 546864"/>
              <a:gd name="connsiteX4" fmla="*/ 2678410 w 4493414"/>
              <a:gd name="connsiteY4" fmla="*/ 387856 h 546864"/>
              <a:gd name="connsiteX5" fmla="*/ 3302114 w 4493414"/>
              <a:gd name="connsiteY5" fmla="*/ 456436 h 546864"/>
              <a:gd name="connsiteX6" fmla="*/ 3750176 w 4493414"/>
              <a:gd name="connsiteY6" fmla="*/ 372998 h 546864"/>
              <a:gd name="connsiteX7" fmla="*/ 4424040 w 4493414"/>
              <a:gd name="connsiteY7" fmla="*/ 519048 h 546864"/>
              <a:gd name="connsiteX8" fmla="*/ 4493414 w 4493414"/>
              <a:gd name="connsiteY8" fmla="*/ 546864 h 546864"/>
              <a:gd name="connsiteX0" fmla="*/ 0 w 4493414"/>
              <a:gd name="connsiteY0" fmla="*/ 0 h 546864"/>
              <a:gd name="connsiteX1" fmla="*/ 969600 w 4493414"/>
              <a:gd name="connsiteY1" fmla="*/ 169922 h 546864"/>
              <a:gd name="connsiteX2" fmla="*/ 1580376 w 4493414"/>
              <a:gd name="connsiteY2" fmla="*/ 378842 h 546864"/>
              <a:gd name="connsiteX3" fmla="*/ 2011040 w 4493414"/>
              <a:gd name="connsiteY3" fmla="*/ 447928 h 546864"/>
              <a:gd name="connsiteX4" fmla="*/ 2678410 w 4493414"/>
              <a:gd name="connsiteY4" fmla="*/ 387856 h 546864"/>
              <a:gd name="connsiteX5" fmla="*/ 3302114 w 4493414"/>
              <a:gd name="connsiteY5" fmla="*/ 456436 h 546864"/>
              <a:gd name="connsiteX6" fmla="*/ 3750176 w 4493414"/>
              <a:gd name="connsiteY6" fmla="*/ 372998 h 546864"/>
              <a:gd name="connsiteX7" fmla="*/ 4392488 w 4493414"/>
              <a:gd name="connsiteY7" fmla="*/ 432048 h 546864"/>
              <a:gd name="connsiteX8" fmla="*/ 4493414 w 4493414"/>
              <a:gd name="connsiteY8" fmla="*/ 546864 h 546864"/>
              <a:gd name="connsiteX0" fmla="*/ 0 w 4508654"/>
              <a:gd name="connsiteY0" fmla="*/ 0 h 456436"/>
              <a:gd name="connsiteX1" fmla="*/ 969600 w 4508654"/>
              <a:gd name="connsiteY1" fmla="*/ 169922 h 456436"/>
              <a:gd name="connsiteX2" fmla="*/ 1580376 w 4508654"/>
              <a:gd name="connsiteY2" fmla="*/ 378842 h 456436"/>
              <a:gd name="connsiteX3" fmla="*/ 2011040 w 4508654"/>
              <a:gd name="connsiteY3" fmla="*/ 447928 h 456436"/>
              <a:gd name="connsiteX4" fmla="*/ 2678410 w 4508654"/>
              <a:gd name="connsiteY4" fmla="*/ 387856 h 456436"/>
              <a:gd name="connsiteX5" fmla="*/ 3302114 w 4508654"/>
              <a:gd name="connsiteY5" fmla="*/ 456436 h 456436"/>
              <a:gd name="connsiteX6" fmla="*/ 3750176 w 4508654"/>
              <a:gd name="connsiteY6" fmla="*/ 372998 h 456436"/>
              <a:gd name="connsiteX7" fmla="*/ 4392488 w 4508654"/>
              <a:gd name="connsiteY7" fmla="*/ 432048 h 456436"/>
              <a:gd name="connsiteX8" fmla="*/ 4508654 w 4508654"/>
              <a:gd name="connsiteY8" fmla="*/ 443994 h 456436"/>
              <a:gd name="connsiteX0" fmla="*/ 0 w 4508654"/>
              <a:gd name="connsiteY0" fmla="*/ 0 h 456436"/>
              <a:gd name="connsiteX1" fmla="*/ 969600 w 4508654"/>
              <a:gd name="connsiteY1" fmla="*/ 169922 h 456436"/>
              <a:gd name="connsiteX2" fmla="*/ 1580376 w 4508654"/>
              <a:gd name="connsiteY2" fmla="*/ 378842 h 456436"/>
              <a:gd name="connsiteX3" fmla="*/ 2011040 w 4508654"/>
              <a:gd name="connsiteY3" fmla="*/ 447928 h 456436"/>
              <a:gd name="connsiteX4" fmla="*/ 2678410 w 4508654"/>
              <a:gd name="connsiteY4" fmla="*/ 387856 h 456436"/>
              <a:gd name="connsiteX5" fmla="*/ 3302114 w 4508654"/>
              <a:gd name="connsiteY5" fmla="*/ 456436 h 456436"/>
              <a:gd name="connsiteX6" fmla="*/ 3750176 w 4508654"/>
              <a:gd name="connsiteY6" fmla="*/ 372998 h 456436"/>
              <a:gd name="connsiteX7" fmla="*/ 4392488 w 4508654"/>
              <a:gd name="connsiteY7" fmla="*/ 72008 h 456436"/>
              <a:gd name="connsiteX8" fmla="*/ 4508654 w 4508654"/>
              <a:gd name="connsiteY8" fmla="*/ 443994 h 456436"/>
              <a:gd name="connsiteX0" fmla="*/ 0 w 4680520"/>
              <a:gd name="connsiteY0" fmla="*/ 0 h 456436"/>
              <a:gd name="connsiteX1" fmla="*/ 969600 w 4680520"/>
              <a:gd name="connsiteY1" fmla="*/ 169922 h 456436"/>
              <a:gd name="connsiteX2" fmla="*/ 1580376 w 4680520"/>
              <a:gd name="connsiteY2" fmla="*/ 378842 h 456436"/>
              <a:gd name="connsiteX3" fmla="*/ 2011040 w 4680520"/>
              <a:gd name="connsiteY3" fmla="*/ 447928 h 456436"/>
              <a:gd name="connsiteX4" fmla="*/ 2678410 w 4680520"/>
              <a:gd name="connsiteY4" fmla="*/ 387856 h 456436"/>
              <a:gd name="connsiteX5" fmla="*/ 3302114 w 4680520"/>
              <a:gd name="connsiteY5" fmla="*/ 456436 h 456436"/>
              <a:gd name="connsiteX6" fmla="*/ 3750176 w 4680520"/>
              <a:gd name="connsiteY6" fmla="*/ 372998 h 456436"/>
              <a:gd name="connsiteX7" fmla="*/ 4392488 w 4680520"/>
              <a:gd name="connsiteY7" fmla="*/ 72008 h 456436"/>
              <a:gd name="connsiteX8" fmla="*/ 4680520 w 4680520"/>
              <a:gd name="connsiteY8" fmla="*/ 0 h 45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0520" h="456436">
                <a:moveTo>
                  <a:pt x="0" y="0"/>
                </a:moveTo>
                <a:lnTo>
                  <a:pt x="969600" y="169922"/>
                </a:lnTo>
                <a:cubicBezTo>
                  <a:pt x="1235347" y="238650"/>
                  <a:pt x="1406803" y="332508"/>
                  <a:pt x="1580376" y="378842"/>
                </a:cubicBezTo>
                <a:cubicBezTo>
                  <a:pt x="1753949" y="425176"/>
                  <a:pt x="1821622" y="433218"/>
                  <a:pt x="2011040" y="447928"/>
                </a:cubicBezTo>
                <a:lnTo>
                  <a:pt x="2678410" y="387856"/>
                </a:lnTo>
                <a:lnTo>
                  <a:pt x="3302114" y="456436"/>
                </a:lnTo>
                <a:lnTo>
                  <a:pt x="3750176" y="372998"/>
                </a:lnTo>
                <a:lnTo>
                  <a:pt x="4392488" y="72008"/>
                </a:lnTo>
                <a:lnTo>
                  <a:pt x="4680520" y="0"/>
                </a:lnTo>
              </a:path>
            </a:pathLst>
          </a:custGeom>
          <a:ln w="63500">
            <a:solidFill>
              <a:srgbClr val="FF0000"/>
            </a:solidFill>
            <a:prstDash val="sysDash"/>
            <a:headEnd type="triangle"/>
            <a:tailEnd type="triangle"/>
          </a:ln>
          <a:effectLst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5076056" y="32129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儷粗黑" pitchFamily="34" charset="-120"/>
                <a:ea typeface="華康新儷粗黑" pitchFamily="34" charset="-120"/>
              </a:rPr>
              <a:t>市民大道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新儷粗黑" pitchFamily="34" charset="-120"/>
              <a:ea typeface="華康新儷粗黑" pitchFamily="34" charset="-120"/>
            </a:endParaRPr>
          </a:p>
        </p:txBody>
      </p:sp>
      <p:grpSp>
        <p:nvGrpSpPr>
          <p:cNvPr id="48" name="群組 47"/>
          <p:cNvGrpSpPr/>
          <p:nvPr/>
        </p:nvGrpSpPr>
        <p:grpSpPr>
          <a:xfrm>
            <a:off x="611560" y="4653136"/>
            <a:ext cx="1872208" cy="1440160"/>
            <a:chOff x="611560" y="4653136"/>
            <a:chExt cx="1872208" cy="1440160"/>
          </a:xfrm>
        </p:grpSpPr>
        <p:sp>
          <p:nvSpPr>
            <p:cNvPr id="33" name="AutoShape 22"/>
            <p:cNvSpPr>
              <a:spLocks noChangeArrowheads="1"/>
            </p:cNvSpPr>
            <p:nvPr/>
          </p:nvSpPr>
          <p:spPr bwMode="auto">
            <a:xfrm>
              <a:off x="611560" y="4653136"/>
              <a:ext cx="1872208" cy="1440160"/>
            </a:xfrm>
            <a:prstGeom prst="wedgeRectCallout">
              <a:avLst>
                <a:gd name="adj1" fmla="val 144466"/>
                <a:gd name="adj2" fmla="val -121179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dirty="0" smtClean="0">
                  <a:latin typeface="華康新儷粗黑" pitchFamily="34" charset="-120"/>
                  <a:ea typeface="華康新儷粗黑" pitchFamily="34" charset="-120"/>
                </a:rPr>
                <a:t>台北科技大學</a:t>
              </a:r>
              <a:endParaRPr lang="zh-TW" altLang="en-US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38" name="圖片 37" descr="PA08_001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7192" y="4687044"/>
              <a:ext cx="1728192" cy="1128725"/>
            </a:xfrm>
            <a:prstGeom prst="rect">
              <a:avLst/>
            </a:prstGeom>
          </p:spPr>
        </p:pic>
      </p:grpSp>
      <p:grpSp>
        <p:nvGrpSpPr>
          <p:cNvPr id="42" name="群組 41"/>
          <p:cNvGrpSpPr/>
          <p:nvPr/>
        </p:nvGrpSpPr>
        <p:grpSpPr>
          <a:xfrm>
            <a:off x="2051720" y="548680"/>
            <a:ext cx="1368152" cy="1872208"/>
            <a:chOff x="2051720" y="548680"/>
            <a:chExt cx="1368152" cy="1872208"/>
          </a:xfrm>
        </p:grpSpPr>
        <p:sp>
          <p:nvSpPr>
            <p:cNvPr id="39" name="AutoShape 22"/>
            <p:cNvSpPr>
              <a:spLocks noChangeArrowheads="1"/>
            </p:cNvSpPr>
            <p:nvPr/>
          </p:nvSpPr>
          <p:spPr bwMode="auto">
            <a:xfrm>
              <a:off x="2051720" y="548680"/>
              <a:ext cx="1368152" cy="1872208"/>
            </a:xfrm>
            <a:prstGeom prst="wedgeRectCallout">
              <a:avLst>
                <a:gd name="adj1" fmla="val 77049"/>
                <a:gd name="adj2" fmla="val 100614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 anchorCtr="1"/>
            <a:lstStyle/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endParaRPr lang="en-US" altLang="zh-TW" sz="1400" dirty="0" smtClean="0">
                <a:latin typeface="華康新儷粗黑" pitchFamily="34" charset="-120"/>
                <a:ea typeface="華康新儷粗黑" pitchFamily="34" charset="-120"/>
              </a:endParaRPr>
            </a:p>
            <a:p>
              <a:pPr algn="ctr"/>
              <a:r>
                <a:rPr lang="zh-TW" altLang="en-US" sz="1400" dirty="0" smtClean="0">
                  <a:latin typeface="華康新儷粗黑" pitchFamily="34" charset="-120"/>
                  <a:ea typeface="華康新儷粗黑" pitchFamily="34" charset="-120"/>
                </a:rPr>
                <a:t>台北資訊園區</a:t>
              </a:r>
              <a:endParaRPr lang="zh-TW" altLang="en-US" sz="1400" dirty="0">
                <a:latin typeface="華康新儷粗黑" pitchFamily="34" charset="-120"/>
                <a:ea typeface="華康新儷粗黑" pitchFamily="34" charset="-120"/>
              </a:endParaRPr>
            </a:p>
          </p:txBody>
        </p:sp>
        <p:pic>
          <p:nvPicPr>
            <p:cNvPr id="46082" name="Picture 2" descr="http://www.iec.com.tw/uploadfile/3z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097792" y="596652"/>
              <a:ext cx="1293107" cy="151478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54842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4195</TotalTime>
  <Words>3814</Words>
  <Application>Microsoft Office PowerPoint</Application>
  <PresentationFormat>如螢幕大小 (4:3)</PresentationFormat>
  <Paragraphs>1183</Paragraphs>
  <Slides>77</Slides>
  <Notes>3</Notes>
  <HiddenSlides>1</HiddenSlides>
  <MMClips>0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77</vt:i4>
      </vt:variant>
    </vt:vector>
  </HeadingPairs>
  <TitlesOfParts>
    <vt:vector size="96" baseType="lpstr">
      <vt:lpstr>Arial</vt:lpstr>
      <vt:lpstr>新細明體</vt:lpstr>
      <vt:lpstr>華康儷粗黑(P)</vt:lpstr>
      <vt:lpstr>Wingdings 3</vt:lpstr>
      <vt:lpstr>華康儷中黑</vt:lpstr>
      <vt:lpstr>Adobe Gothic Std B</vt:lpstr>
      <vt:lpstr>華康中黑體</vt:lpstr>
      <vt:lpstr>Times New Roman</vt:lpstr>
      <vt:lpstr>幼圆</vt:lpstr>
      <vt:lpstr>華康新儷粗黑</vt:lpstr>
      <vt:lpstr>Calibri</vt:lpstr>
      <vt:lpstr>華康超黑體</vt:lpstr>
      <vt:lpstr>Gill Sans MT</vt:lpstr>
      <vt:lpstr>STXinwei</vt:lpstr>
      <vt:lpstr>Swis721 BlkEx BT</vt:lpstr>
      <vt:lpstr>標楷體</vt:lpstr>
      <vt:lpstr>Wingdings</vt:lpstr>
      <vt:lpstr>微軟正黑體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主的吩咐-有共同的目標 ---為世界宣道齊心努力---</vt:lpstr>
      <vt:lpstr>PowerPoint 簡報</vt:lpstr>
      <vt:lpstr>PowerPoint 簡報</vt:lpstr>
      <vt:lpstr>PowerPoint 簡報</vt:lpstr>
      <vt:lpstr>PowerPoint 簡報</vt:lpstr>
      <vt:lpstr>宣牧中心的願景與使命</vt:lpstr>
      <vt:lpstr>PowerPoint 簡報</vt:lpstr>
      <vt:lpstr>PowerPoint 簡報</vt:lpstr>
      <vt:lpstr>PowerPoint 簡報</vt:lpstr>
      <vt:lpstr>宣牧中心的四大事工</vt:lpstr>
      <vt:lpstr>差傳訓練事工</vt:lpstr>
      <vt:lpstr>媒體傳播事工</vt:lpstr>
      <vt:lpstr>校園福音事工</vt:lpstr>
      <vt:lpstr>聖樂發展事工</vt:lpstr>
      <vt:lpstr>PowerPoint 簡報</vt:lpstr>
      <vt:lpstr>PowerPoint 簡報</vt:lpstr>
      <vt:lpstr>PowerPoint 簡報</vt:lpstr>
      <vt:lpstr>PowerPoint 簡報</vt:lpstr>
      <vt:lpstr>基地分析</vt:lpstr>
      <vt:lpstr>土地取得過程及費用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     A field ready for harvest. 莊稼已經熟了 John 約 4:35 </vt:lpstr>
      <vt:lpstr>莊稼多，作工的人少 The harvest truly is plentiful but the laborers are few.   Matt 太 9:37-38</vt:lpstr>
      <vt:lpstr>真耶穌教會宣牧中心</vt:lpstr>
      <vt:lpstr>PowerPoint 簡報</vt:lpstr>
      <vt:lpstr>真耶穌教會宣牧中心興建奉獻 ---建築經費募款方案一---</vt:lpstr>
      <vt:lpstr>真耶穌教會宣牧中心興建奉獻 ---建築經費募款方案一---</vt:lpstr>
      <vt:lpstr>真耶穌教會宣牧中心興建奉獻 ---建築經費募款方案二---</vt:lpstr>
      <vt:lpstr>真耶穌教會宣牧中心興建奉獻 ---求主激勵我們一同起來建造罷---</vt:lpstr>
      <vt:lpstr>PowerPoint 簡報</vt:lpstr>
      <vt:lpstr>PowerPoint 簡報</vt:lpstr>
      <vt:lpstr>真耶穌教會宣牧中心興建奉獻 ---求主激勵我們一同起來建造罷---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Chinhui</dc:creator>
  <cp:lastModifiedBy>Paul</cp:lastModifiedBy>
  <cp:revision>267</cp:revision>
  <dcterms:created xsi:type="dcterms:W3CDTF">2013-07-08T01:28:18Z</dcterms:created>
  <dcterms:modified xsi:type="dcterms:W3CDTF">2015-01-11T14:05:52Z</dcterms:modified>
</cp:coreProperties>
</file>