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4" r:id="rId3"/>
    <p:sldMasterId id="2147483768" r:id="rId4"/>
    <p:sldMasterId id="2147483780" r:id="rId5"/>
  </p:sldMasterIdLst>
  <p:notesMasterIdLst>
    <p:notesMasterId r:id="rId22"/>
  </p:notesMasterIdLst>
  <p:sldIdLst>
    <p:sldId id="256" r:id="rId6"/>
    <p:sldId id="363" r:id="rId7"/>
    <p:sldId id="354" r:id="rId8"/>
    <p:sldId id="345" r:id="rId9"/>
    <p:sldId id="350" r:id="rId10"/>
    <p:sldId id="351" r:id="rId11"/>
    <p:sldId id="356" r:id="rId12"/>
    <p:sldId id="352" r:id="rId13"/>
    <p:sldId id="357" r:id="rId14"/>
    <p:sldId id="353" r:id="rId15"/>
    <p:sldId id="358" r:id="rId16"/>
    <p:sldId id="359" r:id="rId17"/>
    <p:sldId id="360" r:id="rId18"/>
    <p:sldId id="362" r:id="rId19"/>
    <p:sldId id="348" r:id="rId20"/>
    <p:sldId id="344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AA86D6D-FBD2-48D5-B043-048B6C06972C}">
          <p14:sldIdLst>
            <p14:sldId id="256"/>
            <p14:sldId id="363"/>
            <p14:sldId id="354"/>
            <p14:sldId id="345"/>
            <p14:sldId id="350"/>
            <p14:sldId id="351"/>
            <p14:sldId id="356"/>
            <p14:sldId id="352"/>
            <p14:sldId id="357"/>
            <p14:sldId id="353"/>
            <p14:sldId id="358"/>
            <p14:sldId id="359"/>
            <p14:sldId id="360"/>
            <p14:sldId id="362"/>
            <p14:sldId id="348"/>
            <p14:sldId id="344"/>
          </p14:sldIdLst>
        </p14:section>
        <p14:section name="未命名的章節" id="{750CCC40-6F22-4D71-A1F1-85B3E3AAF886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33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835" autoAdjust="0"/>
    <p:restoredTop sz="94660"/>
  </p:normalViewPr>
  <p:slideViewPr>
    <p:cSldViewPr showGuides="1">
      <p:cViewPr>
        <p:scale>
          <a:sx n="66" d="100"/>
          <a:sy n="66" d="100"/>
        </p:scale>
        <p:origin x="-648" y="-562"/>
      </p:cViewPr>
      <p:guideLst>
        <p:guide orient="horz" pos="3657"/>
        <p:guide pos="18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28097-69D7-4445-A8F9-75F00666F1DC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EDB1-21CF-4AC1-9973-BC611A2C8D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971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2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248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637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734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656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927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425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8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C00000"/>
                </a:solidFill>
              </a:defRPr>
            </a:lvl1pPr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535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302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193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71689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black"/>
                </a:solidFill>
              </a:rPr>
              <a:pPr/>
              <a:t>2015/1/11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C00000"/>
                </a:solidFill>
              </a:defRPr>
            </a:lvl1pPr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41261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white"/>
                </a:solidFill>
              </a:rPr>
              <a:pPr/>
              <a:t>2015/1/11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06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white"/>
                </a:solidFill>
              </a:rPr>
              <a:pPr/>
              <a:t>2015/1/11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92336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black"/>
                </a:solidFill>
              </a:rPr>
              <a:pPr/>
              <a:t>2015/1/11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587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white"/>
                </a:solidFill>
              </a:rPr>
              <a:pPr/>
              <a:t>2015/1/11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3687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black"/>
                </a:solidFill>
              </a:rPr>
              <a:pPr/>
              <a:t>2015/1/11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6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black"/>
                </a:solidFill>
              </a:rPr>
              <a:pPr/>
              <a:t>2015/1/11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850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white"/>
                </a:solidFill>
              </a:rPr>
              <a:pPr/>
              <a:t>2015/1/11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E8EAA-283B-4D29-B9FE-1B0ED39A4E7F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910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black"/>
                </a:solidFill>
              </a:rPr>
              <a:pPr/>
              <a:t>2015/1/11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768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black"/>
                </a:solidFill>
              </a:rPr>
              <a:pPr/>
              <a:t>2015/1/11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7906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67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942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639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1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106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5458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2090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9056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254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535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77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959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8007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99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197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1915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5678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20903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9914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23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BB1004-5A29-4C9A-8104-90F08A96196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8E8EAA-283B-4D29-B9FE-1B0ED39A4E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群組 8"/>
          <p:cNvGrpSpPr/>
          <p:nvPr userDrawn="1"/>
        </p:nvGrpSpPr>
        <p:grpSpPr>
          <a:xfrm>
            <a:off x="0" y="0"/>
            <a:ext cx="9144000" cy="404664"/>
            <a:chOff x="0" y="0"/>
            <a:chExt cx="9144000" cy="404664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0"/>
              <a:ext cx="9144000" cy="404664"/>
            </a:xfrm>
            <a:prstGeom prst="rect">
              <a:avLst/>
            </a:prstGeom>
            <a:gradFill>
              <a:gsLst>
                <a:gs pos="30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000" dirty="0" smtClean="0">
                  <a:solidFill>
                    <a:prstClr val="white"/>
                  </a:solidFill>
                  <a:latin typeface="華康新儷粗黑" pitchFamily="34" charset="-120"/>
                  <a:ea typeface="華康新儷粗黑" pitchFamily="34" charset="-120"/>
                </a:rPr>
                <a:t>真耶穌教會宣牧中心募款宣導</a:t>
              </a:r>
              <a:endParaRPr lang="en-US" altLang="zh-TW" sz="2000" dirty="0" smtClean="0">
                <a:solidFill>
                  <a:prstClr val="white"/>
                </a:solidFill>
                <a:latin typeface="華康新儷粗黑" pitchFamily="34" charset="-120"/>
                <a:ea typeface="華康新儷粗黑" pitchFamily="34" charset="-120"/>
              </a:endParaRPr>
            </a:p>
          </p:txBody>
        </p:sp>
        <p:pic>
          <p:nvPicPr>
            <p:cNvPr id="7" name="圖片 6" descr="tjc-logo.png"/>
            <p:cNvPicPr>
              <a:picLocks noChangeAspect="1"/>
            </p:cNvPicPr>
            <p:nvPr userDrawn="1"/>
          </p:nvPicPr>
          <p:blipFill>
            <a:blip r:embed="rId13" cstate="print"/>
            <a:stretch>
              <a:fillRect/>
            </a:stretch>
          </p:blipFill>
          <p:spPr>
            <a:xfrm>
              <a:off x="6229498" y="45742"/>
              <a:ext cx="2734990" cy="3589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647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BB1004-5A29-4C9A-8104-90F08A961963}" type="datetimeFigureOut">
              <a:rPr lang="zh-TW" altLang="en-US" smtClean="0">
                <a:solidFill>
                  <a:prstClr val="black"/>
                </a:solidFill>
              </a:rPr>
              <a:pPr/>
              <a:t>2015/1/11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8E8EAA-283B-4D29-B9FE-1B0ED39A4E7F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28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群組 8"/>
          <p:cNvGrpSpPr/>
          <p:nvPr userDrawn="1"/>
        </p:nvGrpSpPr>
        <p:grpSpPr>
          <a:xfrm>
            <a:off x="0" y="0"/>
            <a:ext cx="9144000" cy="404664"/>
            <a:chOff x="0" y="0"/>
            <a:chExt cx="9144000" cy="404664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0"/>
              <a:ext cx="9144000" cy="404664"/>
            </a:xfrm>
            <a:prstGeom prst="rect">
              <a:avLst/>
            </a:prstGeom>
            <a:gradFill>
              <a:gsLst>
                <a:gs pos="30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000" dirty="0" smtClean="0">
                  <a:solidFill>
                    <a:prstClr val="white"/>
                  </a:solidFill>
                  <a:latin typeface="華康新儷粗黑" pitchFamily="34" charset="-120"/>
                  <a:ea typeface="華康新儷粗黑" pitchFamily="34" charset="-120"/>
                </a:rPr>
                <a:t>真耶穌教會宣牧中心募款宣導</a:t>
              </a:r>
              <a:endParaRPr lang="en-US" altLang="zh-TW" sz="2000" dirty="0" smtClean="0">
                <a:solidFill>
                  <a:prstClr val="white"/>
                </a:solidFill>
                <a:latin typeface="華康新儷粗黑" pitchFamily="34" charset="-120"/>
                <a:ea typeface="華康新儷粗黑" pitchFamily="34" charset="-120"/>
              </a:endParaRPr>
            </a:p>
          </p:txBody>
        </p:sp>
        <p:pic>
          <p:nvPicPr>
            <p:cNvPr id="7" name="圖片 6" descr="tjc-logo.png"/>
            <p:cNvPicPr>
              <a:picLocks noChangeAspect="1"/>
            </p:cNvPicPr>
            <p:nvPr userDrawn="1"/>
          </p:nvPicPr>
          <p:blipFill>
            <a:blip r:embed="rId13" cstate="print"/>
            <a:stretch>
              <a:fillRect/>
            </a:stretch>
          </p:blipFill>
          <p:spPr>
            <a:xfrm>
              <a:off x="6229498" y="45742"/>
              <a:ext cx="2734990" cy="3589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564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5F723-2854-41BB-8B2C-BE1580BF648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2015/1/11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6A57-D0F0-40B1-AFC5-F01DA95B67E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群組 8"/>
          <p:cNvGrpSpPr/>
          <p:nvPr userDrawn="1"/>
        </p:nvGrpSpPr>
        <p:grpSpPr>
          <a:xfrm>
            <a:off x="0" y="0"/>
            <a:ext cx="9144000" cy="404664"/>
            <a:chOff x="0" y="0"/>
            <a:chExt cx="9144000" cy="404664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0"/>
              <a:ext cx="9144000" cy="404664"/>
            </a:xfrm>
            <a:prstGeom prst="rect">
              <a:avLst/>
            </a:prstGeom>
            <a:gradFill>
              <a:gsLst>
                <a:gs pos="30000">
                  <a:schemeClr val="tx2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000" dirty="0" smtClean="0">
                  <a:solidFill>
                    <a:prstClr val="white"/>
                  </a:solidFill>
                  <a:latin typeface="華康新儷粗黑" pitchFamily="34" charset="-120"/>
                  <a:ea typeface="華康新儷粗黑" pitchFamily="34" charset="-120"/>
                </a:rPr>
                <a:t>真耶穌教會宣牧中心募款宣導</a:t>
              </a:r>
              <a:endParaRPr lang="en-US" altLang="zh-TW" sz="2000" dirty="0" smtClean="0">
                <a:solidFill>
                  <a:prstClr val="white"/>
                </a:solidFill>
                <a:latin typeface="華康新儷粗黑" pitchFamily="34" charset="-120"/>
                <a:ea typeface="華康新儷粗黑" pitchFamily="34" charset="-120"/>
              </a:endParaRPr>
            </a:p>
          </p:txBody>
        </p:sp>
        <p:pic>
          <p:nvPicPr>
            <p:cNvPr id="7" name="圖片 6" descr="tjc-logo.png"/>
            <p:cNvPicPr>
              <a:picLocks noChangeAspect="1"/>
            </p:cNvPicPr>
            <p:nvPr userDrawn="1"/>
          </p:nvPicPr>
          <p:blipFill>
            <a:blip r:embed="rId13" cstate="print"/>
            <a:stretch>
              <a:fillRect/>
            </a:stretch>
          </p:blipFill>
          <p:spPr>
            <a:xfrm>
              <a:off x="6229498" y="45742"/>
              <a:ext cx="2734990" cy="3589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880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5805264"/>
            <a:ext cx="8777064" cy="1052736"/>
          </a:xfrm>
        </p:spPr>
        <p:txBody>
          <a:bodyPr>
            <a:normAutofit/>
          </a:bodyPr>
          <a:lstStyle/>
          <a:p>
            <a:r>
              <a:rPr lang="zh-TW" altLang="en-US" sz="1800" b="1" dirty="0" smtClean="0">
                <a:solidFill>
                  <a:schemeClr val="bg1"/>
                </a:solidFill>
              </a:rPr>
              <a:t>報告人：楊新全</a:t>
            </a:r>
            <a:endParaRPr lang="en-US" altLang="zh-TW" sz="1800" b="1" dirty="0" smtClean="0">
              <a:solidFill>
                <a:schemeClr val="bg1"/>
              </a:solidFill>
            </a:endParaRPr>
          </a:p>
          <a:p>
            <a:r>
              <a:rPr lang="en-US" altLang="zh-TW" sz="1800" b="1" dirty="0" smtClean="0">
                <a:solidFill>
                  <a:schemeClr val="bg1"/>
                </a:solidFill>
              </a:rPr>
              <a:t>2015</a:t>
            </a:r>
            <a:r>
              <a:rPr lang="zh-TW" altLang="en-US" sz="1800" b="1" dirty="0" smtClean="0">
                <a:solidFill>
                  <a:schemeClr val="bg1"/>
                </a:solidFill>
              </a:rPr>
              <a:t>年</a:t>
            </a:r>
            <a:r>
              <a:rPr lang="en-US" altLang="zh-TW" sz="1800" b="1" dirty="0" smtClean="0">
                <a:solidFill>
                  <a:schemeClr val="bg1"/>
                </a:solidFill>
              </a:rPr>
              <a:t>1</a:t>
            </a:r>
            <a:r>
              <a:rPr lang="zh-TW" altLang="en-US" sz="1800" b="1" dirty="0" smtClean="0">
                <a:solidFill>
                  <a:schemeClr val="bg1"/>
                </a:solidFill>
              </a:rPr>
              <a:t>月</a:t>
            </a:r>
            <a:r>
              <a:rPr lang="en-US" altLang="zh-TW" sz="1800" b="1" dirty="0">
                <a:solidFill>
                  <a:schemeClr val="bg1"/>
                </a:solidFill>
              </a:rPr>
              <a:t>11</a:t>
            </a:r>
            <a:r>
              <a:rPr lang="zh-TW" altLang="en-US" sz="1800" b="1" dirty="0" smtClean="0">
                <a:solidFill>
                  <a:schemeClr val="bg1"/>
                </a:solidFill>
              </a:rPr>
              <a:t>日</a:t>
            </a:r>
            <a:endParaRPr lang="en-US" altLang="zh-TW" sz="1800" b="1" dirty="0" smtClean="0">
              <a:solidFill>
                <a:schemeClr val="bg1"/>
              </a:solidFill>
            </a:endParaRPr>
          </a:p>
          <a:p>
            <a:endParaRPr lang="zh-TW" altLang="en-US" sz="1600" b="1" dirty="0" smtClean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017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副標題 2"/>
          <p:cNvSpPr txBox="1">
            <a:spLocks/>
          </p:cNvSpPr>
          <p:nvPr/>
        </p:nvSpPr>
        <p:spPr>
          <a:xfrm>
            <a:off x="2051720" y="4005064"/>
            <a:ext cx="4968552" cy="1008112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47500" lnSpcReduction="2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20000"/>
              </a:lnSpc>
              <a:buClr>
                <a:schemeClr val="accent1"/>
              </a:buClr>
              <a:buSzPct val="68000"/>
              <a:tabLst/>
              <a:defRPr/>
            </a:pPr>
            <a:r>
              <a:rPr kumimoji="0" lang="zh-TW" altLang="en-US" sz="5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真耶穌教會宣牧中心</a:t>
            </a:r>
            <a:endParaRPr kumimoji="0" lang="en-US" altLang="zh-TW" sz="5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20000"/>
              </a:lnSpc>
              <a:buClr>
                <a:schemeClr val="accent1"/>
              </a:buClr>
              <a:buSzPct val="68000"/>
              <a:tabLst/>
              <a:defRPr/>
            </a:pPr>
            <a:r>
              <a:rPr lang="en-US" altLang="zh-TW" sz="58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5800" b="1" dirty="0" smtClean="0">
                <a:latin typeface="標楷體" pitchFamily="65" charset="-120"/>
                <a:ea typeface="標楷體" pitchFamily="65" charset="-120"/>
              </a:rPr>
              <a:t>募款宣導組</a:t>
            </a:r>
            <a:r>
              <a:rPr lang="en-US" altLang="zh-TW" sz="5800" b="1" dirty="0" smtClean="0">
                <a:latin typeface="標楷體" pitchFamily="65" charset="-120"/>
                <a:ea typeface="標楷體" pitchFamily="65" charset="-120"/>
              </a:rPr>
              <a:t>-Q&amp;A</a:t>
            </a:r>
            <a:r>
              <a:rPr lang="zh-TW" altLang="en-US" sz="5800" b="1" dirty="0" smtClean="0">
                <a:latin typeface="標楷體" pitchFamily="65" charset="-120"/>
                <a:ea typeface="標楷體" pitchFamily="65" charset="-120"/>
              </a:rPr>
              <a:t>簡報</a:t>
            </a:r>
            <a:endParaRPr kumimoji="0" lang="en-US" altLang="zh-TW" sz="5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051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48680"/>
            <a:ext cx="8424936" cy="5472608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en-US" altLang="zh-TW" sz="4000" b="1" dirty="0" smtClean="0">
                <a:solidFill>
                  <a:srgbClr val="009900"/>
                </a:solidFill>
              </a:rPr>
              <a:t>Q  &amp;  A</a:t>
            </a:r>
          </a:p>
          <a:p>
            <a:pPr marL="45720" indent="0" algn="ctr">
              <a:buNone/>
            </a:pPr>
            <a:endParaRPr lang="zh-TW" altLang="zh-TW" sz="800" b="1" dirty="0">
              <a:solidFill>
                <a:srgbClr val="009900"/>
              </a:solidFill>
            </a:endParaRPr>
          </a:p>
          <a:p>
            <a:pPr marL="45720" indent="0">
              <a:buNone/>
            </a:pP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Q3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募款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包括土地購入經費？</a:t>
            </a:r>
            <a:r>
              <a:rPr lang="en-US" altLang="zh-TW" sz="2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(3/3)</a:t>
            </a:r>
          </a:p>
          <a:p>
            <a:pPr marL="45720" indent="0">
              <a:buNone/>
            </a:pPr>
            <a:endParaRPr lang="en-US" altLang="zh-TW" sz="8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A3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：江執事所擁有</a:t>
            </a:r>
            <a:r>
              <a:rPr lang="zh-TW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之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36.26</a:t>
            </a:r>
            <a:r>
              <a:rPr lang="zh-TW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坪土地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，在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22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日第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70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屆信徒代表大會第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次會議通過決議：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一、同意按規劃報告案推動辦理都更建築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二、相關意見請總會負責人會推動時參考辦理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時，已</a:t>
            </a:r>
            <a:r>
              <a:rPr lang="zh-TW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全部奉獻給總會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若以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134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萬元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坪計，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約值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千萬；若以時價計，約值？？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此為土地款故不納入</a:t>
            </a:r>
            <a:r>
              <a:rPr lang="zh-TW" altLang="zh-TW" sz="28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募款</a:t>
            </a:r>
            <a:r>
              <a:rPr lang="en-US" altLang="zh-TW" sz="28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建築款</a:t>
            </a:r>
            <a:r>
              <a:rPr lang="en-US" altLang="zh-TW" sz="28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金額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zh-TW" altLang="en-US" sz="2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土地款總會可自行編列支應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（代表大會已同意）</a:t>
            </a:r>
            <a:endParaRPr lang="en-US" altLang="zh-TW" sz="30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endParaRPr lang="en-US" altLang="zh-TW" sz="32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483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88640"/>
            <a:ext cx="7560840" cy="61206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altLang="zh-TW" sz="4000" b="1" dirty="0" smtClean="0">
                <a:solidFill>
                  <a:srgbClr val="009900"/>
                </a:solidFill>
              </a:rPr>
              <a:t>Q  &amp;  A</a:t>
            </a:r>
          </a:p>
          <a:p>
            <a:pPr marL="45720" indent="0" algn="ctr">
              <a:buNone/>
            </a:pPr>
            <a:endParaRPr lang="zh-TW" altLang="zh-TW" sz="1100" b="1" dirty="0">
              <a:solidFill>
                <a:srgbClr val="009900"/>
              </a:solidFill>
            </a:endParaRPr>
          </a:p>
          <a:p>
            <a:pPr marL="45720" indent="0">
              <a:buNone/>
            </a:pPr>
            <a:r>
              <a:rPr lang="en-US" altLang="zh-TW" sz="4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Q4</a:t>
            </a:r>
            <a:r>
              <a:rPr lang="zh-TW" altLang="en-US" sz="4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：建築經費如何籌措？</a:t>
            </a:r>
            <a:endParaRPr lang="en-US" altLang="zh-TW" sz="40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5720" indent="0">
              <a:buNone/>
            </a:pPr>
            <a:endParaRPr lang="en-US" altLang="zh-TW" sz="11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A4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建築經費</a:t>
            </a:r>
            <a:r>
              <a:rPr lang="zh-TW" altLang="zh-TW" sz="36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募款</a:t>
            </a:r>
            <a:r>
              <a:rPr lang="zh-TW" altLang="zh-TW" sz="3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方案</a:t>
            </a:r>
            <a:r>
              <a:rPr lang="zh-TW" altLang="en-US" sz="3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一</a:t>
            </a:r>
            <a:endParaRPr lang="en-US" altLang="zh-TW" sz="36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真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耶穌教會宣牧中心－</a:t>
            </a: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933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奉獻專案</a:t>
            </a:r>
          </a:p>
          <a:p>
            <a:pPr marL="44450" indent="0">
              <a:buNone/>
            </a:pPr>
            <a:r>
              <a:rPr lang="zh-TW" altLang="en-US" sz="800" b="1" dirty="0" smtClean="0">
                <a:latin typeface="標楷體" pitchFamily="65" charset="-120"/>
                <a:ea typeface="標楷體" pitchFamily="65" charset="-120"/>
              </a:rPr>
              <a:t>                         </a:t>
            </a:r>
            <a:endParaRPr lang="en-US" altLang="zh-TW" sz="8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１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具體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作法：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每人奉獻</a:t>
            </a: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萬元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            一年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萬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完成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             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每月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2,500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元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644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664275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6822550C-EB0F-41E6-96B1-40D585CE631A}" type="slidenum">
              <a:rPr lang="en-US" altLang="zh-TW" smtClean="0">
                <a:solidFill>
                  <a:srgbClr val="000000"/>
                </a:solidFill>
              </a:rPr>
              <a:pPr eaLnBrk="1" hangingPunct="1"/>
              <a:t>12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68275"/>
            <a:ext cx="8280400" cy="1296442"/>
          </a:xfrm>
          <a:solidFill>
            <a:srgbClr val="FFFF0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真耶穌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教會</a:t>
            </a: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宣牧中心興建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奉獻</a:t>
            </a: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zh-TW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建築經費</a:t>
            </a:r>
            <a:r>
              <a:rPr lang="zh-TW" altLang="zh-TW" sz="36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募款</a:t>
            </a:r>
            <a:r>
              <a:rPr lang="zh-TW" altLang="zh-TW" sz="3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方案</a:t>
            </a:r>
            <a:r>
              <a:rPr lang="zh-TW" altLang="en-US" sz="36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一</a:t>
            </a:r>
            <a:r>
              <a:rPr lang="en-US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008733"/>
            <a:ext cx="8568952" cy="4608513"/>
          </a:xfrm>
        </p:spPr>
        <p:txBody>
          <a:bodyPr/>
          <a:lstStyle/>
          <a:p>
            <a:pPr marL="609600" lvl="0" indent="-609600">
              <a:buNone/>
            </a:pPr>
            <a:r>
              <a:rPr lang="en-US" altLang="zh-TW" b="1" dirty="0" smtClean="0">
                <a:latin typeface="華康新儷粗黑" panose="020B0700000000000000" pitchFamily="34" charset="-120"/>
                <a:ea typeface="華康新儷粗黑" panose="020B0700000000000000" pitchFamily="34" charset="-120"/>
                <a:sym typeface="Wingdings" pitchFamily="2" charset="2"/>
              </a:rPr>
              <a:t> </a:t>
            </a:r>
            <a:r>
              <a:rPr lang="en-US" altLang="zh-TW" sz="3600" b="1" dirty="0" smtClean="0">
                <a:latin typeface="華康新儷粗黑" panose="020B0700000000000000" pitchFamily="34" charset="-120"/>
                <a:ea typeface="華康新儷粗黑" panose="020B0700000000000000" pitchFamily="34" charset="-120"/>
                <a:sym typeface="Wingdings" pitchFamily="2" charset="2"/>
              </a:rPr>
              <a:t></a:t>
            </a:r>
            <a:r>
              <a:rPr lang="zh-TW" alt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真耶穌教會</a:t>
            </a:r>
            <a:r>
              <a:rPr lang="zh-TW" altLang="zh-TW" sz="3600" b="1" dirty="0">
                <a:solidFill>
                  <a:srgbClr val="0000FF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宣牧</a:t>
            </a:r>
            <a:r>
              <a:rPr lang="zh-TW" alt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中心－</a:t>
            </a:r>
            <a:r>
              <a:rPr lang="en-US" altLang="zh-TW" sz="3600" b="1" dirty="0" smtClean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933</a:t>
            </a:r>
            <a:r>
              <a:rPr lang="zh-TW" alt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奉獻</a:t>
            </a:r>
            <a:r>
              <a:rPr lang="zh-TW" altLang="zh-TW" sz="3600" b="1" dirty="0" smtClean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專案</a:t>
            </a:r>
            <a:endParaRPr lang="en-US" altLang="zh-TW" sz="3600" b="1" dirty="0">
              <a:solidFill>
                <a:srgbClr val="FF0000"/>
              </a:solidFill>
              <a:highlight>
                <a:srgbClr val="FFFF00"/>
              </a:highlight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609600" lvl="0" indent="-609600">
              <a:spcBef>
                <a:spcPts val="0"/>
              </a:spcBef>
              <a:buNone/>
            </a:pPr>
            <a:r>
              <a:rPr lang="zh-TW" altLang="en-US" sz="800" b="1" dirty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 </a:t>
            </a:r>
            <a:r>
              <a:rPr lang="zh-TW" altLang="en-US" sz="800" b="1" dirty="0" smtClean="0">
                <a:solidFill>
                  <a:srgbClr val="FF0000"/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                    </a:t>
            </a:r>
            <a:endParaRPr lang="en-US" altLang="zh-TW" sz="800" b="1" dirty="0" smtClean="0">
              <a:solidFill>
                <a:srgbClr val="0000FF"/>
              </a:solidFill>
              <a:highlight>
                <a:srgbClr val="FFFF00"/>
              </a:highlight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609600" lvl="0" indent="-609600">
              <a:spcBef>
                <a:spcPts val="0"/>
              </a:spcBef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認捐方式</a:t>
            </a:r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09600" indent="-609600">
              <a:buNone/>
            </a:pP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　　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A.</a:t>
            </a:r>
            <a:r>
              <a:rPr lang="zh-TW" altLang="en-US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每</a:t>
            </a:r>
            <a:r>
              <a:rPr lang="zh-TW" altLang="zh-TW" b="1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月</a:t>
            </a:r>
            <a:r>
              <a:rPr lang="zh-TW" altLang="en-US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捐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(36</a:t>
            </a:r>
            <a:r>
              <a:rPr lang="zh-TW" altLang="en-US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次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) </a:t>
            </a: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：</a:t>
            </a: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b="1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2,500</a:t>
            </a:r>
            <a:r>
              <a:rPr lang="zh-TW" altLang="zh-TW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元</a:t>
            </a:r>
            <a:r>
              <a:rPr lang="en-US" altLang="zh-TW" b="1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/</a:t>
            </a:r>
            <a:r>
              <a:rPr lang="zh-TW" altLang="en-US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次</a:t>
            </a:r>
            <a:r>
              <a:rPr lang="zh-TW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；</a:t>
            </a:r>
            <a:endParaRPr lang="en-US" altLang="zh-TW" b="1" kern="1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609600" indent="-609600">
              <a:buNone/>
            </a:pP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　　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B.</a:t>
            </a:r>
            <a:r>
              <a:rPr lang="zh-TW" altLang="en-US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每</a:t>
            </a:r>
            <a:r>
              <a:rPr lang="zh-TW" altLang="zh-TW" b="1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季</a:t>
            </a:r>
            <a:r>
              <a:rPr lang="zh-TW" altLang="en-US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捐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(12</a:t>
            </a:r>
            <a:r>
              <a:rPr lang="zh-TW" altLang="en-US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次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) </a:t>
            </a: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　</a:t>
            </a:r>
            <a:r>
              <a:rPr lang="zh-TW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：</a:t>
            </a: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7,500</a:t>
            </a:r>
            <a:r>
              <a:rPr lang="zh-TW" altLang="zh-TW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元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/</a:t>
            </a:r>
            <a:r>
              <a:rPr lang="zh-TW" altLang="en-US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次</a:t>
            </a:r>
            <a:r>
              <a:rPr lang="zh-TW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；</a:t>
            </a:r>
            <a:endParaRPr lang="en-US" altLang="zh-TW" b="1" kern="1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609600" indent="-609600">
              <a:buNone/>
            </a:pP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　　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C.</a:t>
            </a:r>
            <a:r>
              <a:rPr lang="zh-TW" altLang="zh-TW" b="1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半年</a:t>
            </a:r>
            <a:r>
              <a:rPr lang="zh-TW" altLang="en-US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捐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(6</a:t>
            </a:r>
            <a:r>
              <a:rPr lang="zh-TW" altLang="en-US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次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)  </a:t>
            </a: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 </a:t>
            </a:r>
            <a:r>
              <a:rPr lang="zh-TW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：</a:t>
            </a:r>
            <a:r>
              <a:rPr lang="en-US" altLang="zh-TW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15,000</a:t>
            </a:r>
            <a:r>
              <a:rPr lang="zh-TW" altLang="zh-TW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元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/</a:t>
            </a:r>
            <a:r>
              <a:rPr lang="zh-TW" altLang="en-US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次</a:t>
            </a:r>
            <a:r>
              <a:rPr lang="zh-TW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；</a:t>
            </a:r>
            <a:endParaRPr lang="en-US" altLang="zh-TW" b="1" kern="1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609600" indent="-609600">
              <a:buNone/>
            </a:pP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　　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D.</a:t>
            </a:r>
            <a:r>
              <a:rPr lang="zh-TW" altLang="en-US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每</a:t>
            </a:r>
            <a:r>
              <a:rPr lang="zh-TW" altLang="zh-TW" b="1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年</a:t>
            </a:r>
            <a:r>
              <a:rPr lang="zh-TW" altLang="en-US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捐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(3</a:t>
            </a:r>
            <a:r>
              <a:rPr lang="zh-TW" altLang="en-US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次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)  </a:t>
            </a:r>
            <a:r>
              <a:rPr lang="zh-TW" altLang="en-US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 </a:t>
            </a:r>
            <a:r>
              <a:rPr lang="zh-TW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：</a:t>
            </a:r>
            <a:r>
              <a:rPr lang="en-US" altLang="zh-TW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30,000</a:t>
            </a:r>
            <a:r>
              <a:rPr lang="zh-TW" altLang="zh-TW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元</a:t>
            </a:r>
            <a:r>
              <a:rPr lang="en-US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/</a:t>
            </a:r>
            <a:r>
              <a:rPr lang="zh-TW" altLang="en-US" b="1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次</a:t>
            </a:r>
            <a:r>
              <a:rPr lang="zh-TW" altLang="zh-TW" b="1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；</a:t>
            </a:r>
            <a:endParaRPr lang="zh-TW" altLang="zh-TW" b="1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　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E.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一次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捐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(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次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)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：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90,000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元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/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/>
              </a:rPr>
              <a:t>次。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09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8640"/>
            <a:ext cx="7992888" cy="61206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altLang="zh-TW" sz="4000" b="1" dirty="0" smtClean="0">
                <a:solidFill>
                  <a:srgbClr val="009900"/>
                </a:solidFill>
              </a:rPr>
              <a:t>Q  &amp;  A</a:t>
            </a:r>
          </a:p>
          <a:p>
            <a:pPr marL="45720" indent="0" algn="ctr">
              <a:buNone/>
            </a:pPr>
            <a:endParaRPr lang="zh-TW" altLang="zh-TW" sz="1100" b="1" dirty="0">
              <a:solidFill>
                <a:srgbClr val="009900"/>
              </a:solidFill>
            </a:endParaRPr>
          </a:p>
          <a:p>
            <a:pPr marL="45720" indent="0">
              <a:buNone/>
            </a:pPr>
            <a:r>
              <a:rPr lang="en-US" altLang="zh-TW" sz="4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Q4</a:t>
            </a:r>
            <a:r>
              <a:rPr lang="zh-TW" altLang="en-US" sz="4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：建築經費如何籌措？</a:t>
            </a:r>
            <a:endParaRPr lang="en-US" altLang="zh-TW" sz="40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5720" indent="0">
              <a:buNone/>
            </a:pPr>
            <a:endParaRPr lang="en-US" altLang="zh-TW" sz="11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en-US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A4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建築經費</a:t>
            </a:r>
            <a:r>
              <a:rPr lang="zh-TW" altLang="zh-TW" sz="36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募款</a:t>
            </a:r>
            <a:r>
              <a:rPr lang="zh-TW" altLang="zh-TW" sz="3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方案</a:t>
            </a:r>
            <a:r>
              <a:rPr lang="zh-TW" altLang="en-US" sz="3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二</a:t>
            </a:r>
            <a:endParaRPr lang="en-US" altLang="zh-TW" sz="36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真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耶穌教會宣牧中心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－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特志奉獻專案</a:t>
            </a: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          </a:t>
            </a:r>
            <a:endParaRPr lang="en-US" altLang="zh-TW" sz="3200" b="1" dirty="0" smtClean="0">
              <a:solidFill>
                <a:srgbClr val="0000FF"/>
              </a:solidFill>
              <a:highlight>
                <a:srgbClr val="FFFF00"/>
              </a:highlight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具體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作法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   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萬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   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仟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   </a:t>
            </a: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佰元整</a:t>
            </a:r>
            <a:r>
              <a:rPr lang="zh-TW" altLang="en-US" sz="32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。</a:t>
            </a:r>
          </a:p>
          <a:p>
            <a:pPr marL="44450" indent="0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          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499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6822550C-EB0F-41E6-96B1-40D585CE631A}" type="slidenum">
              <a:rPr lang="en-US" altLang="zh-TW" smtClean="0">
                <a:solidFill>
                  <a:srgbClr val="000000"/>
                </a:solidFill>
              </a:rPr>
              <a:pPr eaLnBrk="1" hangingPunct="1"/>
              <a:t>14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389"/>
            <a:ext cx="8280400" cy="1296442"/>
          </a:xfrm>
          <a:solidFill>
            <a:srgbClr val="FFFF0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真耶穌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教會</a:t>
            </a: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宣牧中心興建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奉獻</a:t>
            </a: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求主激勵我們一同起來建造罷</a:t>
            </a:r>
            <a:r>
              <a:rPr lang="en-US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---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060848"/>
            <a:ext cx="8496944" cy="4464497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</a:t>
            </a: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電匯</a:t>
            </a:r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帳戶 </a:t>
            </a:r>
            <a:r>
              <a:rPr lang="en-US" altLang="zh-TW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「真耶穌教會宣牧中心」專戶</a:t>
            </a:r>
            <a:r>
              <a:rPr lang="en-US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09600" indent="-609600">
              <a:buNone/>
            </a:pPr>
            <a:r>
              <a:rPr lang="en-US" altLang="zh-TW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戶名：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財團法人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真耶穌教會台灣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總會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09600" indent="-609600">
              <a:buNone/>
            </a:pP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銀行：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玉山銀行 北屯分行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銀行代碼 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808)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存戶帳號：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1388-940-003344 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09600" indent="-609600" eaLnBrk="1" hangingPunct="1">
              <a:spcBef>
                <a:spcPts val="0"/>
              </a:spcBef>
              <a:buFontTx/>
              <a:buNone/>
            </a:pPr>
            <a:r>
              <a:rPr lang="en-US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 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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奉獻款直接電匯到總會專戶者，請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奉獻者打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09600" indent="-609600">
              <a:spcBef>
                <a:spcPts val="0"/>
              </a:spcBef>
              <a:buNone/>
            </a:pPr>
            <a:r>
              <a:rPr lang="zh-TW" altLang="en-US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電話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聯絡總會財政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04)2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辦事員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目前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許慧足姊妹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），連絡電話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(243-6960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分機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09600" indent="-609600">
              <a:spcBef>
                <a:spcPts val="0"/>
              </a:spcBef>
              <a:buNone/>
            </a:pPr>
            <a:r>
              <a:rPr lang="en-US" altLang="zh-TW" sz="2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1273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由辦事員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開立奉獻收據給奉獻者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635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1276" y="332656"/>
            <a:ext cx="7835180" cy="5976664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en-US" altLang="zh-TW" sz="4000" b="1" dirty="0" smtClean="0">
                <a:solidFill>
                  <a:srgbClr val="009900"/>
                </a:solidFill>
              </a:rPr>
              <a:t>Q  &amp;  A</a:t>
            </a:r>
          </a:p>
          <a:p>
            <a:pPr marL="45720" indent="0" algn="ctr">
              <a:buNone/>
            </a:pPr>
            <a:endParaRPr lang="zh-TW" altLang="zh-TW" sz="900" b="1" dirty="0">
              <a:solidFill>
                <a:srgbClr val="009900"/>
              </a:solidFill>
            </a:endParaRPr>
          </a:p>
          <a:p>
            <a:pPr marL="45720" indent="0">
              <a:buNone/>
            </a:pP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Q4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：建築經費如何籌措？</a:t>
            </a:r>
            <a:endParaRPr lang="en-US" altLang="zh-TW" sz="32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5720" indent="0">
              <a:buNone/>
            </a:pPr>
            <a:endParaRPr lang="en-US" altLang="zh-TW" sz="9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A4</a:t>
            </a:r>
            <a:r>
              <a:rPr lang="zh-TW" altLang="en-US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建築經費籌措估算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一、勸募個別信徒</a:t>
            </a: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933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特志奉獻</a:t>
            </a:r>
            <a:endParaRPr lang="en-US" altLang="zh-TW" sz="32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23,400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萬元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(104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sz="3200" dirty="0" smtClean="0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二、北區宣牧大樓基金及聖工推展基金</a:t>
            </a:r>
            <a:endParaRPr lang="en-US" altLang="zh-TW" sz="32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10,000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萬元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(103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sz="3200" dirty="0" smtClean="0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三、發文教會募款</a:t>
            </a: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教會部分</a:t>
            </a: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-249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間教會</a:t>
            </a: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None/>
            </a:pPr>
            <a:r>
              <a:rPr lang="zh-TW" altLang="en-US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               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500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萬元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(104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sz="3200" dirty="0" smtClean="0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四、接受海外各地教會</a:t>
            </a: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信徒之捐獻</a:t>
            </a:r>
            <a:endParaRPr lang="en-US" altLang="zh-TW" sz="32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               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??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萬元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(104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sz="3200" dirty="0" smtClean="0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---------------------------------------</a:t>
            </a:r>
            <a:endParaRPr lang="zh-TW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合計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33,900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萬元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(104</a:t>
            </a:r>
            <a:r>
              <a:rPr lang="zh-TW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sz="3200" dirty="0" smtClean="0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483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782638" y="1702633"/>
            <a:ext cx="7772400" cy="165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簡 報 完 畢</a:t>
            </a:r>
            <a:br>
              <a:rPr lang="zh-TW" altLang="en-US" sz="4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8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敬 請 指 導</a:t>
            </a:r>
            <a:endParaRPr lang="zh-TW" altLang="en-US" sz="48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861048"/>
            <a:ext cx="5148064" cy="2824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副標題 2"/>
          <p:cNvSpPr txBox="1">
            <a:spLocks/>
          </p:cNvSpPr>
          <p:nvPr/>
        </p:nvSpPr>
        <p:spPr>
          <a:xfrm>
            <a:off x="5076056" y="6093296"/>
            <a:ext cx="3240360" cy="764704"/>
          </a:xfrm>
          <a:prstGeom prst="rect">
            <a:avLst/>
          </a:prstGeom>
          <a:solidFill>
            <a:srgbClr val="FFFF00"/>
          </a:solidFill>
        </p:spPr>
        <p:txBody>
          <a:bodyPr>
            <a:normAutofit fontScale="32500" lnSpcReduction="2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20000"/>
              </a:lnSpc>
              <a:buClr>
                <a:schemeClr val="accent1"/>
              </a:buClr>
              <a:buSzPct val="68000"/>
              <a:tabLst/>
              <a:defRPr/>
            </a:pPr>
            <a:r>
              <a:rPr kumimoji="0" lang="zh-TW" altLang="en-US" sz="5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真耶穌教會宣牧中心</a:t>
            </a:r>
            <a:endParaRPr kumimoji="0" lang="en-US" altLang="zh-TW" sz="5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20000"/>
              </a:lnSpc>
              <a:buClr>
                <a:schemeClr val="accent1"/>
              </a:buClr>
              <a:buSzPct val="68000"/>
              <a:tabLst/>
              <a:defRPr/>
            </a:pPr>
            <a:r>
              <a:rPr lang="en-US" altLang="zh-TW" sz="58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5800" b="1" dirty="0" smtClean="0">
                <a:latin typeface="標楷體" pitchFamily="65" charset="-120"/>
                <a:ea typeface="標楷體" pitchFamily="65" charset="-120"/>
              </a:rPr>
              <a:t>募款宣導組</a:t>
            </a:r>
            <a:r>
              <a:rPr lang="en-US" altLang="zh-TW" sz="5800" b="1" dirty="0" smtClean="0">
                <a:latin typeface="標楷體" pitchFamily="65" charset="-120"/>
                <a:ea typeface="標楷體" pitchFamily="65" charset="-120"/>
              </a:rPr>
              <a:t>-Q&amp;A</a:t>
            </a:r>
            <a:r>
              <a:rPr lang="zh-TW" altLang="en-US" sz="5800" b="1" dirty="0" smtClean="0">
                <a:latin typeface="標楷體" pitchFamily="65" charset="-120"/>
                <a:ea typeface="標楷體" pitchFamily="65" charset="-120"/>
              </a:rPr>
              <a:t>簡報</a:t>
            </a:r>
            <a:endParaRPr kumimoji="0" lang="en-US" altLang="zh-TW" sz="5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648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8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25198"/>
              </p:ext>
            </p:extLst>
          </p:nvPr>
        </p:nvGraphicFramePr>
        <p:xfrm>
          <a:off x="251520" y="1096350"/>
          <a:ext cx="8568955" cy="57607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08116"/>
                <a:gridCol w="3744416"/>
                <a:gridCol w="2016224"/>
                <a:gridCol w="1800199"/>
              </a:tblGrid>
              <a:tr h="144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樓層別</a:t>
                      </a:r>
                    </a:p>
                  </a:txBody>
                  <a:tcPr anchor="ctr" horzOverflow="overflow"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空間屬性</a:t>
                      </a:r>
                    </a:p>
                  </a:txBody>
                  <a:tcPr anchor="ctr" horzOverflow="overflow"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樓地板面積</a:t>
                      </a:r>
                    </a:p>
                  </a:txBody>
                  <a:tcPr anchor="ctr" horzOverflow="overflow">
                    <a:solidFill>
                      <a:schemeClr val="accent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陽台面積</a:t>
                      </a:r>
                    </a:p>
                  </a:txBody>
                  <a:tcPr anchor="ctr" horzOverflow="overflow">
                    <a:solidFill>
                      <a:schemeClr val="accent1">
                        <a:alpha val="60000"/>
                      </a:schemeClr>
                    </a:solidFill>
                  </a:tcPr>
                </a:tc>
              </a:tr>
              <a:tr h="127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地下二層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法定停車、設備空間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901.06m</a:t>
                      </a:r>
                      <a:r>
                        <a:rPr kumimoji="1" lang="en-US" altLang="zh-TW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(272.73</a:t>
                      </a: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Times New Roman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Times New Roman" charset="0"/>
                      </a:endParaRPr>
                    </a:p>
                  </a:txBody>
                  <a:tcPr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地下一層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防空避難室、法定停車，台電受電室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901.06m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(272.73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一層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CAFÉ</a:t>
                      </a: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、書房、喜信園區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233.49m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(70.63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48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二層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書房、喜信園區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301.92m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(91.33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32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三層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音樂廳、聖樂發展中心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574.32m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(173.73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63.31m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(19.15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73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四層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音樂廳夾層、媒體傳播中心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252.08m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(76.25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63.31m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(19.15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五層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媒體傳播中心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577.90m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(174.81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45.38m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(13.73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45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六層</a:t>
                      </a: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差傳訓練中心、學生福音中心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542.94m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(164.24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86.67m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(26.22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45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七層</a:t>
                      </a: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差傳訓練中心、學生福音中心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542.94m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(164.24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86.67m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(26.22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45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八層</a:t>
                      </a: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住宿、研討交誼空間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527.33m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(159.52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86.67m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(26.22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45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九層</a:t>
                      </a: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住宿、研討交誼空間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473.25m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(143.16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45.38m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(13.73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2735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十層</a:t>
                      </a: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餐廳、多功能交誼空間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397.25m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(120.17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屋突一層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電梯機房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72.23m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(21.85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42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屋突二層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電梯機房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72.23m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(21.85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2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屋突三層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水塔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72.23m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(21.85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lang="zh-TW" altLang="en-US" sz="1400" dirty="0" smtClean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 smtClean="0"/>
                    </a:p>
                  </a:txBody>
                  <a:tcPr anchor="ctr" horzOverflow="overflow"/>
                </a:tc>
              </a:tr>
              <a:tr h="18052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</a:rPr>
                        <a:t>樓地板面積</a:t>
                      </a:r>
                      <a:endParaRPr kumimoji="1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rgbClr val="FF0000">
                        <a:alpha val="52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  <a:cs typeface="新細明體" charset="-12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6457.83m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 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(1953.49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Times New Roman" charset="0"/>
                      </a:endParaRPr>
                    </a:p>
                  </a:txBody>
                  <a:tcPr anchor="ctr" horzOverflow="overflow"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477.39m</a:t>
                      </a:r>
                      <a:r>
                        <a:rPr kumimoji="1" lang="en-US" altLang="zh-TW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2 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(144.41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Times New Roman" charset="0"/>
                        </a:rPr>
                        <a:t>)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Times New Roman" charset="0"/>
                      </a:endParaRPr>
                    </a:p>
                  </a:txBody>
                  <a:tcPr anchor="ctr" horzOverflow="overflow">
                    <a:solidFill>
                      <a:srgbClr val="FF0000">
                        <a:alpha val="20000"/>
                      </a:srgbClr>
                    </a:solidFill>
                  </a:tcPr>
                </a:tc>
              </a:tr>
              <a:tr h="18052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總樓地板面積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(</a:t>
                      </a:r>
                      <a:r>
                        <a:rPr kumimoji="1" lang="zh-TW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含陽台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儷中黑" panose="020B0509000000000000" pitchFamily="49" charset="-120"/>
                          <a:ea typeface="華康儷中黑" panose="020B0509000000000000" pitchFamily="49" charset="-120"/>
                          <a:cs typeface="新細明體" charset="-120"/>
                        </a:rPr>
                        <a:t>)</a:t>
                      </a:r>
                      <a:endParaRPr kumimoji="1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儷中黑" panose="020B0509000000000000" pitchFamily="49" charset="-120"/>
                        <a:ea typeface="華康儷中黑" panose="020B0509000000000000" pitchFamily="49" charset="-120"/>
                        <a:cs typeface="新細明體" charset="-120"/>
                      </a:endParaRPr>
                    </a:p>
                  </a:txBody>
                  <a:tcPr anchor="ctr" horzOverflow="overflow">
                    <a:solidFill>
                      <a:srgbClr val="FF0000">
                        <a:alpha val="52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新儷粗黑" pitchFamily="34" charset="-120"/>
                          <a:ea typeface="華康新儷粗黑" pitchFamily="34" charset="-120"/>
                          <a:cs typeface="Times New Roman" charset="0"/>
                        </a:rPr>
                        <a:t>6935.22</a:t>
                      </a:r>
                      <a:r>
                        <a:rPr kumimoji="1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新儷粗黑" pitchFamily="34" charset="-120"/>
                          <a:ea typeface="華康新儷粗黑" pitchFamily="34" charset="-120"/>
                          <a:cs typeface="Times New Roman" charset="0"/>
                        </a:rPr>
                        <a:t>m</a:t>
                      </a:r>
                      <a:r>
                        <a:rPr kumimoji="1" lang="en-US" altLang="zh-TW" sz="14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新儷粗黑" pitchFamily="34" charset="-120"/>
                          <a:ea typeface="華康新儷粗黑" pitchFamily="34" charset="-120"/>
                          <a:cs typeface="Times New Roman" charset="0"/>
                        </a:rPr>
                        <a:t>2 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新儷粗黑" pitchFamily="34" charset="-120"/>
                          <a:ea typeface="華康新儷粗黑" pitchFamily="34" charset="-120"/>
                          <a:cs typeface="Times New Roman" charset="0"/>
                        </a:rPr>
                        <a:t>(2097.90</a:t>
                      </a:r>
                      <a:r>
                        <a:rPr kumimoji="1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華康新儷粗黑" pitchFamily="34" charset="-120"/>
                          <a:ea typeface="華康新儷粗黑" pitchFamily="34" charset="-120"/>
                          <a:cs typeface="Times New Roman" charset="0"/>
                        </a:rPr>
                        <a:t>坪</a:t>
                      </a:r>
                      <a:r>
                        <a:rPr kumimoji="1" lang="en-US" altLang="zh-TW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華康新儷粗黑" pitchFamily="34" charset="-120"/>
                          <a:ea typeface="華康新儷粗黑" pitchFamily="34" charset="-120"/>
                          <a:cs typeface="Times New Roman" charset="0"/>
                        </a:rPr>
                        <a:t>)</a:t>
                      </a:r>
                      <a:endParaRPr kumimoji="1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華康新儷粗黑" pitchFamily="34" charset="-120"/>
                        <a:ea typeface="華康新儷粗黑" pitchFamily="34" charset="-120"/>
                        <a:cs typeface="Times New Roman" charset="0"/>
                      </a:endParaRPr>
                    </a:p>
                  </a:txBody>
                  <a:tcPr anchor="ctr" horzOverflow="overflow">
                    <a:solidFill>
                      <a:srgbClr val="FF0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  <a:cs typeface="Times New Roman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95288" y="519410"/>
            <a:ext cx="1723549" cy="461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rgbClr val="4F81BD">
                    <a:lumMod val="50000"/>
                  </a:srgbClr>
                </a:solidFill>
                <a:latin typeface="華康新儷粗黑" pitchFamily="34" charset="-120"/>
                <a:ea typeface="華康新儷粗黑" pitchFamily="34" charset="-120"/>
              </a:rPr>
              <a:t>面積計算表</a:t>
            </a:r>
            <a:endParaRPr lang="zh-TW" altLang="en-US" sz="2400" dirty="0">
              <a:solidFill>
                <a:srgbClr val="4F81BD">
                  <a:lumMod val="50000"/>
                </a:srgbClr>
              </a:solidFill>
              <a:latin typeface="華康新儷粗黑" pitchFamily="34" charset="-120"/>
              <a:ea typeface="華康新儷粗黑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5000628" y="2679078"/>
            <a:ext cx="2023266" cy="918379"/>
            <a:chOff x="5000628" y="2097872"/>
            <a:chExt cx="2023266" cy="918379"/>
          </a:xfrm>
        </p:grpSpPr>
        <p:sp>
          <p:nvSpPr>
            <p:cNvPr id="4" name="矩形 3"/>
            <p:cNvSpPr/>
            <p:nvPr/>
          </p:nvSpPr>
          <p:spPr>
            <a:xfrm>
              <a:off x="5000628" y="2708275"/>
              <a:ext cx="2016122" cy="307976"/>
            </a:xfrm>
            <a:prstGeom prst="rect">
              <a:avLst/>
            </a:prstGeom>
            <a:solidFill>
              <a:schemeClr val="accent6">
                <a:lumMod val="7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007772" y="2097872"/>
              <a:ext cx="2016122" cy="307976"/>
            </a:xfrm>
            <a:prstGeom prst="rect">
              <a:avLst/>
            </a:prstGeom>
            <a:solidFill>
              <a:schemeClr val="accent6">
                <a:lumMod val="7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99558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395288" y="519410"/>
            <a:ext cx="2339102" cy="461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 smtClean="0">
                <a:solidFill>
                  <a:schemeClr val="accent1">
                    <a:lumMod val="50000"/>
                  </a:schemeClr>
                </a:solidFill>
                <a:latin typeface="華康新儷粗黑" charset="-120"/>
                <a:ea typeface="華康新儷粗黑" charset="-120"/>
              </a:rPr>
              <a:t>建築經費概算表</a:t>
            </a:r>
            <a:endParaRPr lang="zh-TW" altLang="en-US" sz="2400" dirty="0">
              <a:solidFill>
                <a:schemeClr val="accent1">
                  <a:lumMod val="50000"/>
                </a:schemeClr>
              </a:solidFill>
              <a:latin typeface="華康新儷粗黑" charset="-120"/>
              <a:ea typeface="華康新儷粗黑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00033" y="1071546"/>
          <a:ext cx="8429685" cy="5385278"/>
        </p:xfrm>
        <a:graphic>
          <a:graphicData uri="http://schemas.openxmlformats.org/drawingml/2006/table">
            <a:tbl>
              <a:tblPr/>
              <a:tblGrid>
                <a:gridCol w="857256"/>
                <a:gridCol w="5322131"/>
                <a:gridCol w="2250298"/>
              </a:tblGrid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項  次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工    程     項    目   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 價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壹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建築工程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假設工程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8,793,208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二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安全設施及土方工程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12,279,426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安全觀測系統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630,001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四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結構體工程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67,967,462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隔間及裝修工程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37,576,805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六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雜項工程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5,415,837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七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電梯工程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2,400,000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八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門窗工程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11,789,300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九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環境及綠化工程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2,351,253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十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浴廁設備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570,936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計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152,292,908</a:t>
                      </a:r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貳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水電工程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電氣設備工程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15,300,377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二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弱電設備工程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4,393,063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給排水設備工程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10,314,257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四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消防設備工程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10,261,488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空調設備工程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5,085,535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六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臨時水電工程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491,868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七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繪製施工圖費用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含竣工圖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費用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500,000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八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水電廠商管理費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3,243,690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計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49,582,14</a:t>
                      </a:r>
                      <a:r>
                        <a:rPr lang="en-US" altLang="zh-TW" sz="1200" b="0" i="0" u="none" strike="noStrike" dirty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9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參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間接工程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營造工程財產損失險綜合保險、第</a:t>
                      </a:r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r>
                        <a:rPr lang="zh-TW" altLang="en-US" sz="8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人意外責任險、僱主意外責任險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2,264,835</a:t>
                      </a: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二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包商工地管理費、利潤及工程雜項費用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16,150,006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勞工安全衛生管理費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605,625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四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環保清潔費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2,018,750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工程品管費用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2,018,750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六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試驗費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605,625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計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23,663,590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F892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肆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室內裝修工程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60,000,000</a:t>
                      </a:r>
                      <a:endParaRPr lang="en-US" altLang="zh-TW" sz="1200" b="1" i="0" u="none" strike="noStrike" dirty="0">
                        <a:solidFill>
                          <a:srgbClr val="0000FF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壹</a:t>
                      </a:r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+</a:t>
                      </a:r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貳</a:t>
                      </a:r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+</a:t>
                      </a:r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參</a:t>
                      </a:r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+</a:t>
                      </a:r>
                      <a:r>
                        <a:rPr lang="zh-TW" altLang="en-US" sz="1200" b="1" i="0" u="none" strike="noStrike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肆  </a:t>
                      </a:r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總計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 smtClean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285,538,643</a:t>
                      </a:r>
                      <a:endParaRPr lang="en-US" altLang="zh-TW" sz="1200" b="1" i="0" u="none" strike="noStrike" dirty="0">
                        <a:solidFill>
                          <a:srgbClr val="C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伍</a:t>
                      </a:r>
                      <a:endParaRPr lang="zh-TW" altLang="en-US" sz="12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加值營業稅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14,276,932</a:t>
                      </a: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380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壹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+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貳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+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參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+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肆 </a:t>
                      </a:r>
                      <a:r>
                        <a:rPr lang="en-US" altLang="zh-TW" sz="14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+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伍   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總計</a:t>
                      </a: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1" i="0" u="none" strike="noStrike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299,815,575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2674" marR="2674" marT="26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1276" y="548680"/>
            <a:ext cx="7403132" cy="547260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altLang="zh-TW" sz="4000" b="1" dirty="0" smtClean="0">
                <a:solidFill>
                  <a:srgbClr val="009900"/>
                </a:solidFill>
              </a:rPr>
              <a:t>Q  &amp;  A</a:t>
            </a:r>
          </a:p>
          <a:p>
            <a:pPr marL="45720" indent="0" algn="ctr">
              <a:buNone/>
            </a:pPr>
            <a:endParaRPr lang="zh-TW" altLang="zh-TW" sz="800" b="1" dirty="0">
              <a:solidFill>
                <a:srgbClr val="009900"/>
              </a:solidFill>
            </a:endParaRPr>
          </a:p>
          <a:p>
            <a:pPr marL="45720" indent="0">
              <a:buNone/>
            </a:pP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Q1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：教會經費會遭受到排擠？</a:t>
            </a:r>
            <a:endParaRPr lang="en-US" altLang="zh-TW" sz="32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5720" indent="0">
              <a:buNone/>
            </a:pPr>
            <a:endParaRPr lang="en-US" altLang="zh-TW" sz="8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A1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：真耶穌教會是一宗教團體，而非是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一公務機關。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公務機關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才有經費排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擠之問題，因其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經費大餅是固定的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；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宗教團體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是信徒信心愈大則經費大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餅愈大，信徒信心愈小則經費大餅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愈小，當信徒失去信心，一點奉獻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也沒有，故其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經費大餅是變動的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483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760640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en-US" altLang="zh-TW" sz="4000" b="1" dirty="0" smtClean="0">
                <a:solidFill>
                  <a:srgbClr val="009900"/>
                </a:solidFill>
              </a:rPr>
              <a:t>Q  &amp;  A</a:t>
            </a:r>
          </a:p>
          <a:p>
            <a:pPr marL="45720" indent="0" algn="ctr">
              <a:buNone/>
            </a:pPr>
            <a:endParaRPr lang="zh-TW" altLang="zh-TW" sz="800" b="1" dirty="0">
              <a:solidFill>
                <a:srgbClr val="009900"/>
              </a:solidFill>
            </a:endParaRPr>
          </a:p>
          <a:p>
            <a:pPr marL="45720" indent="0">
              <a:buNone/>
            </a:pP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Q2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：建築經費由各教區分擔？</a:t>
            </a:r>
            <a:endParaRPr lang="en-US" altLang="zh-TW" sz="32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5720" indent="0">
              <a:buNone/>
            </a:pPr>
            <a:endParaRPr lang="en-US" altLang="zh-TW" sz="8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A2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：宣牧中心開發案所需經費，由總會向各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地方教會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信徒募款，</a:t>
            </a:r>
            <a:r>
              <a:rPr lang="zh-TW" altLang="en-US" sz="32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不足額在新台幣壹億元以內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由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「北區之市民大道宣牧中心基金」及「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聖工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推展基金」支付。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宣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牧中心之</a:t>
            </a:r>
            <a:r>
              <a:rPr lang="zh-TW" altLang="en-US" sz="32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建築經費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約需 </a:t>
            </a: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億</a:t>
            </a:r>
            <a:r>
              <a:rPr lang="zh-TW" altLang="en-US" sz="32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元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為配合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都更及興建相關工作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順利進行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，其中 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1 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億元先由北區撥付，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待籌措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建築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經費共達 </a:t>
            </a: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 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億 </a:t>
            </a: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 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千萬元才開始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動工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興建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並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待總會完成向各地方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教會信徒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募款後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再依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上項辦法結算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北區應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實支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金額（例如：總募款金額為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億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千萬元，建築經費為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億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千萬元，則北區實支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千萬元）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483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1276" y="548680"/>
            <a:ext cx="7403132" cy="547260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n-US" altLang="zh-TW" sz="4000" b="1" dirty="0" smtClean="0">
                <a:solidFill>
                  <a:srgbClr val="009900"/>
                </a:solidFill>
              </a:rPr>
              <a:t>Q  &amp;  A</a:t>
            </a:r>
          </a:p>
          <a:p>
            <a:pPr marL="45720" indent="0" algn="ctr">
              <a:buNone/>
            </a:pPr>
            <a:endParaRPr lang="zh-TW" altLang="zh-TW" sz="800" b="1" dirty="0">
              <a:solidFill>
                <a:srgbClr val="009900"/>
              </a:solidFill>
            </a:endParaRPr>
          </a:p>
          <a:p>
            <a:pPr marL="45720" indent="0">
              <a:buNone/>
            </a:pP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Q3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募款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包括土地購入經費？</a:t>
            </a:r>
            <a:r>
              <a:rPr lang="en-US" altLang="zh-TW" sz="2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(1/3)</a:t>
            </a:r>
          </a:p>
          <a:p>
            <a:pPr marL="45720" indent="0">
              <a:buNone/>
            </a:pPr>
            <a:endParaRPr lang="en-US" altLang="zh-TW" sz="8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A3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：早在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98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12-13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日第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69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屆信徒代表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大會第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次會議已通過決議：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一、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授權總會購入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(701-1.701-3.701-4.</a:t>
            </a: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 701-8)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土地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二、代表大會休會期間，授權總會負責人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   會及代表聯合小組處理相關事宜。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三、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同意申辦都市更新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四、下次代表大會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(99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請提出全面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   性與前瞻性之規劃方案。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endParaRPr lang="en-US" altLang="zh-TW" sz="32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483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dirty="0" smtClean="0"/>
              <a:t>基地分析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</p:nvPr>
        </p:nvGraphicFramePr>
        <p:xfrm>
          <a:off x="4355978" y="1844828"/>
          <a:ext cx="4788023" cy="3750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592"/>
                <a:gridCol w="857262"/>
                <a:gridCol w="1013128"/>
                <a:gridCol w="1281041"/>
              </a:tblGrid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所有權人</a:t>
                      </a:r>
                      <a:endParaRPr lang="zh-TW" sz="1800" kern="1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地號</a:t>
                      </a:r>
                      <a:endParaRPr lang="zh-TW" sz="1800" kern="1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面積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/</a:t>
                      </a:r>
                      <a:r>
                        <a:rPr lang="zh-TW" sz="1800" kern="1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坪</a:t>
                      </a:r>
                      <a:endParaRPr lang="zh-TW" sz="1800" kern="1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取得日期</a:t>
                      </a:r>
                      <a:endParaRPr lang="zh-TW" sz="1800" kern="1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</a:t>
                      </a:r>
                      <a:endParaRPr lang="zh-TW" sz="1800" kern="1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274.07 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75.02.07</a:t>
                      </a:r>
                      <a:endParaRPr lang="zh-TW" sz="1800" kern="1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701-2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4.24 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94.11.03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701-7</a:t>
                      </a:r>
                      <a:endParaRPr lang="zh-TW" sz="1800" kern="1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7.13 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94.11.03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 kern="1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702</a:t>
                      </a:r>
                      <a:endParaRPr lang="zh-TW" sz="1800" kern="1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9.98 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94.12.28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FF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 kern="100" dirty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701-1</a:t>
                      </a:r>
                      <a:endParaRPr lang="zh-TW" sz="1800" kern="1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40.23 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99.07.28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FF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信徒</a:t>
                      </a:r>
                      <a:endParaRPr lang="zh-TW" sz="1800" kern="100" dirty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701-3</a:t>
                      </a:r>
                      <a:endParaRPr lang="zh-TW" sz="1800" kern="1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50.52 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95.06,07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FF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國產局</a:t>
                      </a:r>
                      <a:endParaRPr lang="zh-TW" sz="1800" kern="100" dirty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701-4</a:t>
                      </a:r>
                      <a:endParaRPr lang="zh-TW" sz="1800" kern="1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1.32 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　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rgbClr val="0000FF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國產局</a:t>
                      </a:r>
                      <a:endParaRPr lang="zh-TW" sz="1800" kern="100" dirty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701-8</a:t>
                      </a:r>
                      <a:endParaRPr lang="zh-TW" sz="1800" kern="1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2.11 </a:t>
                      </a:r>
                      <a:endParaRPr lang="zh-TW" sz="1800" kern="100" dirty="0">
                        <a:solidFill>
                          <a:srgbClr val="C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　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5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總面積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389.62</a:t>
                      </a:r>
                      <a:endParaRPr lang="zh-TW" sz="1800" kern="1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924" t="3730" r="4774"/>
          <a:stretch>
            <a:fillRect/>
          </a:stretch>
        </p:blipFill>
        <p:spPr bwMode="auto">
          <a:xfrm>
            <a:off x="0" y="1866970"/>
            <a:ext cx="4355975" cy="3722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548680"/>
            <a:ext cx="8208912" cy="547260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n-US" altLang="zh-TW" sz="4000" b="1" dirty="0" smtClean="0">
                <a:solidFill>
                  <a:srgbClr val="009900"/>
                </a:solidFill>
              </a:rPr>
              <a:t>Q  &amp;  A</a:t>
            </a:r>
          </a:p>
          <a:p>
            <a:pPr marL="45720" indent="0" algn="ctr">
              <a:buNone/>
            </a:pPr>
            <a:endParaRPr lang="zh-TW" altLang="zh-TW" sz="800" b="1" dirty="0">
              <a:solidFill>
                <a:srgbClr val="009900"/>
              </a:solidFill>
            </a:endParaRPr>
          </a:p>
          <a:p>
            <a:pPr marL="45720" indent="0">
              <a:buNone/>
            </a:pPr>
            <a:r>
              <a:rPr lang="en-US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Q3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募款</a:t>
            </a:r>
            <a:r>
              <a:rPr lang="zh-TW" altLang="en-US" sz="32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包括土地購入經費？</a:t>
            </a:r>
            <a:r>
              <a:rPr lang="en-US" altLang="zh-TW" sz="26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(2/3)</a:t>
            </a:r>
          </a:p>
          <a:p>
            <a:pPr marL="45720" indent="0">
              <a:buNone/>
            </a:pPr>
            <a:endParaRPr lang="en-US" altLang="zh-TW" sz="8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A3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：早在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99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日第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屆總會負責人會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第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次會議已通過決議：</a:t>
            </a:r>
            <a:endParaRPr lang="en-US" altLang="zh-TW" sz="3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一、土地整合小組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與向上基金會洽商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對口單位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人員名單－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車富銘、陳忠揚、邵銘恩、吳明真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二、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經費來源</a:t>
            </a:r>
            <a:r>
              <a:rPr lang="en-US" altLang="zh-TW" sz="3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(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略</a:t>
            </a:r>
            <a:r>
              <a:rPr lang="en-US" altLang="zh-TW" sz="3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)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向聖工發展互助基</a:t>
            </a:r>
            <a:endParaRPr lang="en-US" altLang="zh-TW" sz="30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      金借款，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逐年編列預算攤還</a:t>
            </a:r>
            <a:r>
              <a:rPr lang="en-US" altLang="zh-TW" sz="3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含利息</a:t>
            </a:r>
            <a:r>
              <a:rPr lang="en-US" altLang="zh-TW" sz="3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30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三、待三月份向上基金會董事會後，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         與之議價，再向代表大會報告。</a:t>
            </a:r>
            <a:endParaRPr lang="en-US" altLang="zh-TW" sz="3000" b="1" dirty="0" smtClean="0">
              <a:latin typeface="標楷體" pitchFamily="65" charset="-120"/>
              <a:ea typeface="標楷體" pitchFamily="65" charset="-120"/>
            </a:endParaRPr>
          </a:p>
          <a:p>
            <a:pPr marL="44450" indent="0">
              <a:buNone/>
            </a:pPr>
            <a:endParaRPr lang="en-US" altLang="zh-TW" sz="3200" b="1" dirty="0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483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89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TW" altLang="zh-TW" dirty="0" smtClean="0"/>
              <a:t>土地取得過程及費用</a:t>
            </a:r>
            <a:endParaRPr lang="zh-TW" altLang="zh-TW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5" y="764704"/>
          <a:ext cx="9143995" cy="5899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95"/>
                <a:gridCol w="1080120"/>
                <a:gridCol w="1080120"/>
                <a:gridCol w="1368152"/>
                <a:gridCol w="1296144"/>
                <a:gridCol w="1224136"/>
                <a:gridCol w="212372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所有權人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地號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面積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/</a:t>
                      </a: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㎡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面積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/</a:t>
                      </a: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坪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取得日期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取得成本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備註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906.00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274.07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75.02.07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39,990,643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總會支付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701-2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14.00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4.24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94.11.03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2,730,000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北區代墊，</a:t>
                      </a:r>
                      <a:r>
                        <a:rPr lang="zh-TW" sz="1800" dirty="0">
                          <a:solidFill>
                            <a:srgbClr val="FF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總會分十年攤還</a:t>
                      </a:r>
                      <a:endParaRPr lang="zh-TW" sz="18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701-7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23.56 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7.13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94.11.03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3,561,750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北區代墊，</a:t>
                      </a:r>
                      <a:r>
                        <a:rPr lang="zh-TW" sz="1800" dirty="0">
                          <a:solidFill>
                            <a:srgbClr val="FF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總會分十年攤還</a:t>
                      </a:r>
                      <a:endParaRPr lang="zh-TW" sz="18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702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33.00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9.98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94.12.28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10,000,000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北區代墊，</a:t>
                      </a:r>
                      <a:r>
                        <a:rPr lang="zh-TW" sz="1800" dirty="0">
                          <a:solidFill>
                            <a:srgbClr val="FF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總會分十年攤還</a:t>
                      </a:r>
                      <a:endParaRPr lang="zh-TW" sz="18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總會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701-1</a:t>
                      </a:r>
                      <a:endParaRPr lang="zh-TW" sz="18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133.00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40.23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99.07.28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53,911,550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向聖工發展互助基金借款</a:t>
                      </a:r>
                      <a:r>
                        <a:rPr lang="zh-TW" sz="1800" dirty="0" smtClean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，</a:t>
                      </a:r>
                      <a:r>
                        <a:rPr lang="zh-TW" sz="1800" dirty="0" smtClean="0">
                          <a:solidFill>
                            <a:srgbClr val="FF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逐年</a:t>
                      </a:r>
                      <a:r>
                        <a:rPr lang="zh-TW" sz="1800" dirty="0">
                          <a:solidFill>
                            <a:srgbClr val="FF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編列預算攤還</a:t>
                      </a:r>
                      <a:endParaRPr lang="zh-TW" sz="18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信徒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701-3</a:t>
                      </a:r>
                      <a:endParaRPr lang="zh-TW" sz="18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167.00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36.26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14.26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 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95.06,07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　</a:t>
                      </a:r>
                      <a:r>
                        <a:rPr lang="en-US" altLang="zh-TW" sz="1800" dirty="0" smtClean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 smtClean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信徒</a:t>
                      </a:r>
                      <a:r>
                        <a:rPr lang="zh-TW" altLang="zh-TW" sz="1800" dirty="0" smtClean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購買</a:t>
                      </a:r>
                      <a:r>
                        <a:rPr lang="en-US" altLang="zh-TW" sz="1800" dirty="0" smtClean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-</a:t>
                      </a:r>
                      <a:r>
                        <a:rPr lang="zh-TW" altLang="en-US" sz="1800" dirty="0" smtClean="0">
                          <a:solidFill>
                            <a:srgbClr val="FF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信徒奉獻</a:t>
                      </a:r>
                      <a:endParaRPr lang="en-US" altLang="zh-TW" sz="1800" dirty="0" smtClean="0">
                        <a:solidFill>
                          <a:srgbClr val="FF0000"/>
                        </a:solidFill>
                        <a:latin typeface="Gill Sans MT"/>
                        <a:ea typeface="標楷體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 smtClean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信徒購買</a:t>
                      </a:r>
                      <a:r>
                        <a:rPr lang="en-US" altLang="zh-TW" sz="1800" dirty="0" smtClean="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-</a:t>
                      </a:r>
                      <a:r>
                        <a:rPr lang="zh-TW" altLang="zh-TW" sz="1800" dirty="0" smtClean="0">
                          <a:solidFill>
                            <a:srgbClr val="0000FF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尚未購買</a:t>
                      </a:r>
                      <a:endParaRPr lang="zh-TW" altLang="zh-TW" sz="1800" dirty="0" smtClean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國產局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701-4</a:t>
                      </a:r>
                      <a:endParaRPr lang="zh-TW" sz="18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4.36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1.32 </a:t>
                      </a:r>
                      <a:endParaRPr lang="zh-TW" sz="1800" dirty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　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　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FF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尚未購買</a:t>
                      </a:r>
                      <a:endParaRPr lang="zh-TW" sz="1800" dirty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國產局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701-8</a:t>
                      </a:r>
                      <a:endParaRPr lang="zh-TW" sz="1800" dirty="0">
                        <a:solidFill>
                          <a:srgbClr val="FF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6.99 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2.11 </a:t>
                      </a:r>
                      <a:endParaRPr lang="zh-TW" sz="1800" dirty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　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Times New Roman"/>
                          <a:ea typeface="新細明體"/>
                          <a:cs typeface="Times New Roman"/>
                        </a:rPr>
                        <a:t>　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FF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尚未購買</a:t>
                      </a:r>
                      <a:endParaRPr lang="zh-TW" sz="1800" dirty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Gill Sans MT"/>
                          <a:ea typeface="標楷體"/>
                          <a:cs typeface="Times New Roman"/>
                        </a:rPr>
                        <a:t>總面積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sz="1800" dirty="0">
                        <a:latin typeface="Gill Sans MT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1,287.91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389.59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已支付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尚待支付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總計</a:t>
                      </a:r>
                      <a:endParaRPr lang="zh-TW" sz="180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110,193,943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23,704,600</a:t>
                      </a:r>
                      <a:endParaRPr lang="zh-TW" sz="1800" dirty="0">
                        <a:solidFill>
                          <a:srgbClr val="0000FF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133,898,543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 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須再購買土地每坪以</a:t>
                      </a:r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134</a:t>
                      </a:r>
                      <a:r>
                        <a:rPr lang="zh-TW" sz="1800" dirty="0" smtClea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萬</a:t>
                      </a:r>
                      <a:r>
                        <a:rPr lang="zh-TW" sz="18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估算</a:t>
                      </a:r>
                      <a:endParaRPr lang="zh-TW" sz="1800" dirty="0">
                        <a:solidFill>
                          <a:srgbClr val="000000"/>
                        </a:solidFill>
                        <a:latin typeface="Gill Sans MT"/>
                        <a:ea typeface="STXinwe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1354</TotalTime>
  <Words>1533</Words>
  <Application>Microsoft Office PowerPoint</Application>
  <PresentationFormat>如螢幕大小 (4:3)</PresentationFormat>
  <Paragraphs>396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5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匯合</vt:lpstr>
      <vt:lpstr>Office 佈景主題</vt:lpstr>
      <vt:lpstr>1_匯合</vt:lpstr>
      <vt:lpstr>2_Office 佈景主題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基地分析</vt:lpstr>
      <vt:lpstr>PowerPoint 簡報</vt:lpstr>
      <vt:lpstr>土地取得過程及費用</vt:lpstr>
      <vt:lpstr>PowerPoint 簡報</vt:lpstr>
      <vt:lpstr>PowerPoint 簡報</vt:lpstr>
      <vt:lpstr>真耶穌教會宣牧中心興建奉獻 ---建築經費募款方案一---</vt:lpstr>
      <vt:lpstr>PowerPoint 簡報</vt:lpstr>
      <vt:lpstr>真耶穌教會宣牧中心興建奉獻 ---求主激勵我們一同起來建造罷---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Chou Angela (周淑麗 Besta)</dc:creator>
  <cp:lastModifiedBy>Paul</cp:lastModifiedBy>
  <cp:revision>193</cp:revision>
  <dcterms:created xsi:type="dcterms:W3CDTF">2013-12-12T09:28:11Z</dcterms:created>
  <dcterms:modified xsi:type="dcterms:W3CDTF">2015-01-11T14:44:21Z</dcterms:modified>
</cp:coreProperties>
</file>